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46"/>
  </p:notesMasterIdLst>
  <p:handoutMasterIdLst>
    <p:handoutMasterId r:id="rId47"/>
  </p:handoutMasterIdLst>
  <p:sldIdLst>
    <p:sldId id="257" r:id="rId2"/>
    <p:sldId id="360" r:id="rId3"/>
    <p:sldId id="258" r:id="rId4"/>
    <p:sldId id="292" r:id="rId5"/>
    <p:sldId id="289" r:id="rId6"/>
    <p:sldId id="293" r:id="rId7"/>
    <p:sldId id="281" r:id="rId8"/>
    <p:sldId id="317" r:id="rId9"/>
    <p:sldId id="282" r:id="rId10"/>
    <p:sldId id="283" r:id="rId11"/>
    <p:sldId id="291" r:id="rId12"/>
    <p:sldId id="285" r:id="rId13"/>
    <p:sldId id="259" r:id="rId14"/>
    <p:sldId id="286" r:id="rId15"/>
    <p:sldId id="261" r:id="rId16"/>
    <p:sldId id="262" r:id="rId17"/>
    <p:sldId id="263" r:id="rId18"/>
    <p:sldId id="264" r:id="rId19"/>
    <p:sldId id="305" r:id="rId20"/>
    <p:sldId id="306" r:id="rId21"/>
    <p:sldId id="307" r:id="rId22"/>
    <p:sldId id="308" r:id="rId23"/>
    <p:sldId id="324" r:id="rId24"/>
    <p:sldId id="309" r:id="rId25"/>
    <p:sldId id="310" r:id="rId26"/>
    <p:sldId id="311" r:id="rId27"/>
    <p:sldId id="312" r:id="rId28"/>
    <p:sldId id="294" r:id="rId29"/>
    <p:sldId id="313" r:id="rId30"/>
    <p:sldId id="298" r:id="rId31"/>
    <p:sldId id="299" r:id="rId32"/>
    <p:sldId id="300" r:id="rId33"/>
    <p:sldId id="301" r:id="rId34"/>
    <p:sldId id="303" r:id="rId35"/>
    <p:sldId id="318" r:id="rId36"/>
    <p:sldId id="320" r:id="rId37"/>
    <p:sldId id="321" r:id="rId38"/>
    <p:sldId id="304" r:id="rId39"/>
    <p:sldId id="315" r:id="rId40"/>
    <p:sldId id="323" r:id="rId41"/>
    <p:sldId id="265" r:id="rId42"/>
    <p:sldId id="278" r:id="rId43"/>
    <p:sldId id="359" r:id="rId44"/>
    <p:sldId id="319" r:id="rId45"/>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dy van Dam" initials="avd" lastIdx="13" clrIdx="0"/>
  <p:cmAuthor id="43" name="Microsoft Office User" initials="Office [19]" lastIdx="1" clrIdx="43"/>
  <p:cmAuthor id="1" name="avd" initials="a" lastIdx="33" clrIdx="1"/>
  <p:cmAuthor id="44" name="Microsoft Office User" initials="Office [20]" lastIdx="1" clrIdx="44"/>
  <p:cmAuthor id="2" name="Hans Wang" initials="HW" lastIdx="10" clrIdx="2"/>
  <p:cmAuthor id="45" name="van Dam, Andries" initials="vDA" lastIdx="17" clrIdx="45"/>
  <p:cmAuthor id="3" name="Hans Wang" initials="HW [2]" lastIdx="1" clrIdx="3"/>
  <p:cmAuthor id="46" name="Helen Cho" initials="HC" lastIdx="1" clrIdx="46"/>
  <p:cmAuthor id="4" name="Hans Wang" initials="HW [3]" lastIdx="1" clrIdx="4"/>
  <p:cmAuthor id="47" name="Helen Cho" initials="HC [2]" lastIdx="1" clrIdx="47"/>
  <p:cmAuthor id="5" name="Hans Wang" initials="HW [4]" lastIdx="1" clrIdx="5"/>
  <p:cmAuthor id="48" name="Helen Cho" initials="HC [3]" lastIdx="1" clrIdx="48"/>
  <p:cmAuthor id="6" name="miranda_chao@brown.edu" initials="m" lastIdx="2" clrIdx="6"/>
  <p:cmAuthor id="49" name="Helen Cho" initials="HC [4]" lastIdx="1" clrIdx="49"/>
  <p:cmAuthor id="7" name="Chao, Miranda" initials="CM" lastIdx="11" clrIdx="7"/>
  <p:cmAuthor id="50" name="Helen Cho" initials="HC [5]" lastIdx="1" clrIdx="50"/>
  <p:cmAuthor id="8" name="Kwon, Kyu Bin" initials="KKB" lastIdx="2" clrIdx="8"/>
  <p:cmAuthor id="51" name="Zoe Beckman" initials="Office" lastIdx="12" clrIdx="51"/>
  <p:cmAuthor id="9" name="Kwon, Kyu Bin" initials="KKB [2]" lastIdx="1" clrIdx="9"/>
  <p:cmAuthor id="52" name="Zoe Beckman" initials="Office [2]" lastIdx="1" clrIdx="52"/>
  <p:cmAuthor id="10" name="Divya Mahadevan" initials="DM" lastIdx="1" clrIdx="10"/>
  <p:cmAuthor id="53" name="Zoe Beckman" initials="Office [3]" lastIdx="1" clrIdx="53"/>
  <p:cmAuthor id="11" name="Renuka Diwan" initials="" lastIdx="0" clrIdx="11"/>
  <p:cmAuthor id="54" name="Gallant, Georgia" initials="GG" lastIdx="10" clrIdx="54"/>
  <p:cmAuthor id="12" name="Jonathan Chemburkar" initials="JC" lastIdx="2" clrIdx="12"/>
  <p:cmAuthor id="55" name="Lucy Reyes" initials="LR" lastIdx="12" clrIdx="55"/>
  <p:cmAuthor id="13" name="Jonathan Chemburkar" initials="JC [2]" lastIdx="1" clrIdx="13"/>
  <p:cmAuthor id="56" name="Lucy" initials="LR" lastIdx="2" clrIdx="56">
    <p:extLst>
      <p:ext uri="{19B8F6BF-5375-455C-9EA6-DF929625EA0E}">
        <p15:presenceInfo xmlns:p15="http://schemas.microsoft.com/office/powerpoint/2012/main" userId="Lucy" providerId="None"/>
      </p:ext>
    </p:extLst>
  </p:cmAuthor>
  <p:cmAuthor id="14" name="Jonathan Chemburkar" initials="JC [3]" lastIdx="1" clrIdx="14"/>
  <p:cmAuthor id="57" name="Mothner, Zachary" initials="MZ" lastIdx="5" clrIdx="57">
    <p:extLst>
      <p:ext uri="{19B8F6BF-5375-455C-9EA6-DF929625EA0E}">
        <p15:presenceInfo xmlns:p15="http://schemas.microsoft.com/office/powerpoint/2012/main" userId="S::zmothner@ad.brown.edu::d07afa86-4437-4402-9395-8c9ee79def1d" providerId="AD"/>
      </p:ext>
    </p:extLst>
  </p:cmAuthor>
  <p:cmAuthor id="58" name="Microsoft Office User" initials="MOU" lastIdx="9" clrIdx="58">
    <p:extLst>
      <p:ext uri="{19B8F6BF-5375-455C-9EA6-DF929625EA0E}">
        <p15:presenceInfo xmlns:p15="http://schemas.microsoft.com/office/powerpoint/2012/main" userId="Microsoft Office User" providerId="None"/>
      </p:ext>
    </p:extLst>
  </p:cmAuthor>
  <p:cmAuthor id="15" name="Jonathan Chemburkar" initials="JC [4]" lastIdx="1" clrIdx="15"/>
  <p:cmAuthor id="16" name="Jonathan Chemburkar" initials="JC [5]" lastIdx="1" clrIdx="16"/>
  <p:cmAuthor id="17" name="Jonathan Chemburkar" initials="JC [6]" lastIdx="1" clrIdx="17"/>
  <p:cmAuthor id="18" name="Jonathan Chemburkar" initials="JC [7]" lastIdx="1" clrIdx="18"/>
  <p:cmAuthor id="19" name="Jonathan Chemburkar" initials="JC [8]" lastIdx="1" clrIdx="19"/>
  <p:cmAuthor id="20" name="Long, Peiran" initials="LP" lastIdx="5" clrIdx="20"/>
  <p:cmAuthor id="21" name="brianlong99302@gmail.com" initials="b" lastIdx="2" clrIdx="21"/>
  <p:cmAuthor id="22" name="Summer Gerry" initials="SG" lastIdx="5" clrIdx="22"/>
  <p:cmAuthor id="23" name="cs1230tas@gmail.com" initials="c" lastIdx="5" clrIdx="23"/>
  <p:cmAuthor id="24" name="Andy Zhu" initials="AZ" lastIdx="14" clrIdx="24"/>
  <p:cmAuthor id="25" name="Microsoft Office User" initials="Office" lastIdx="1" clrIdx="25"/>
  <p:cmAuthor id="26" name="Microsoft Office User" initials="Office [2]" lastIdx="1" clrIdx="26"/>
  <p:cmAuthor id="27" name="Microsoft Office User" initials="Office [3]" lastIdx="1" clrIdx="27"/>
  <p:cmAuthor id="28" name="Microsoft Office User" initials="Office [4]" lastIdx="1" clrIdx="28"/>
  <p:cmAuthor id="29" name="Microsoft Office User" initials="Office [5]" lastIdx="1" clrIdx="29"/>
  <p:cmAuthor id="30" name="Microsoft Office User" initials="Office [6]" lastIdx="1" clrIdx="30"/>
  <p:cmAuthor id="31" name="Microsoft Office User" initials="Office [7]" lastIdx="1" clrIdx="31"/>
  <p:cmAuthor id="32" name="Microsoft Office User" initials="Office [8]" lastIdx="1" clrIdx="32"/>
  <p:cmAuthor id="33" name="Microsoft Office User" initials="Office [9]" lastIdx="1" clrIdx="33"/>
  <p:cmAuthor id="34" name="Microsoft Office User" initials="Office [10]" lastIdx="1" clrIdx="34"/>
  <p:cmAuthor id="35" name="Microsoft Office User" initials="Office [11]" lastIdx="1" clrIdx="35"/>
  <p:cmAuthor id="36" name="Microsoft Office User" initials="Office [12]" lastIdx="1" clrIdx="36"/>
  <p:cmAuthor id="37" name="Microsoft Office User" initials="Office [13]" lastIdx="1" clrIdx="37"/>
  <p:cmAuthor id="38" name="Microsoft Office User" initials="Office [14]" lastIdx="1" clrIdx="38"/>
  <p:cmAuthor id="39" name="Microsoft Office User" initials="Office [15]" lastIdx="1" clrIdx="39"/>
  <p:cmAuthor id="40" name="Microsoft Office User" initials="Office [16]" lastIdx="1" clrIdx="40"/>
  <p:cmAuthor id="41" name="Microsoft Office User" initials="Office [17]" lastIdx="1" clrIdx="41"/>
  <p:cmAuthor id="42" name="Microsoft Office User" initials="Office [18]" lastIdx="1" clrIdx="4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5DE8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32"/>
    <p:restoredTop sz="95673" autoAdjust="0"/>
  </p:normalViewPr>
  <p:slideViewPr>
    <p:cSldViewPr>
      <p:cViewPr varScale="1">
        <p:scale>
          <a:sx n="152" d="100"/>
          <a:sy n="152" d="100"/>
        </p:scale>
        <p:origin x="896" y="184"/>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B198616A-4EBA-4917-BF28-3F876E53A00E}" type="datetimeFigureOut">
              <a:rPr lang="en-US" smtClean="0"/>
              <a:t>11/11/19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B338E9-C894-4E5E-9504-CF716360F308}" type="slidenum">
              <a:rPr lang="en-US" smtClean="0"/>
              <a:t>‹#›</a:t>
            </a:fld>
            <a:endParaRPr lang="en-US"/>
          </a:p>
        </p:txBody>
      </p:sp>
    </p:spTree>
    <p:extLst>
      <p:ext uri="{BB962C8B-B14F-4D97-AF65-F5344CB8AC3E}">
        <p14:creationId xmlns:p14="http://schemas.microsoft.com/office/powerpoint/2010/main" val="2054751103"/>
      </p:ext>
    </p:extLst>
  </p:cSld>
  <p:clrMap bg1="lt1" tx1="dk1" bg2="lt2" tx2="dk2" accent1="accent1" accent2="accent2" accent3="accent3" accent4="accent4" accent5="accent5" accent6="accent6" hlink="hlink" folHlink="folHlink"/>
</p:handoutMaster>
</file>

<file path=ppt/media/image1.tiff>
</file>

<file path=ppt/media/image10.jpg>
</file>

<file path=ppt/media/image11.png>
</file>

<file path=ppt/media/image2.tiff>
</file>

<file path=ppt/media/image3.jpeg>
</file>

<file path=ppt/media/image4.png>
</file>

<file path=ppt/media/image5.png>
</file>

<file path=ppt/media/image6.png>
</file>

<file path=ppt/media/image7.jp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 name="Shape 3"/>
          <p:cNvSpPr txBox="1">
            <a:spLocks noGrp="1"/>
          </p:cNvSpPr>
          <p:nvPr>
            <p:ph type="body" idx="1"/>
          </p:nvPr>
        </p:nvSpPr>
        <p:spPr>
          <a:xfrm>
            <a:off x="685801"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182569873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52F67E-9326-6240-A4F1-7E8F68FA1882}" type="slidenum">
              <a:rPr lang="en-US" smtClean="0"/>
              <a:t>1</a:t>
            </a:fld>
            <a:endParaRPr lang="en-US"/>
          </a:p>
        </p:txBody>
      </p:sp>
    </p:spTree>
    <p:extLst>
      <p:ext uri="{BB962C8B-B14F-4D97-AF65-F5344CB8AC3E}">
        <p14:creationId xmlns:p14="http://schemas.microsoft.com/office/powerpoint/2010/main" val="30617606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Shape 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46" name="Shape 46"/>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rtl="0">
              <a:spcBef>
                <a:spcPts val="0"/>
              </a:spcBef>
              <a:buNone/>
            </a:pPr>
            <a:r>
              <a:rPr lang="en" dirty="0"/>
              <a:t>adapted from cs16 lecture</a:t>
            </a:r>
            <a:endParaRPr lang="en-US" dirty="0"/>
          </a:p>
        </p:txBody>
      </p:sp>
    </p:spTree>
    <p:extLst>
      <p:ext uri="{BB962C8B-B14F-4D97-AF65-F5344CB8AC3E}">
        <p14:creationId xmlns:p14="http://schemas.microsoft.com/office/powerpoint/2010/main" val="3554742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91" name="Shape 91"/>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lvl="0" rtl="0">
              <a:spcBef>
                <a:spcPts val="0"/>
              </a:spcBef>
              <a:buNone/>
            </a:pPr>
            <a:r>
              <a:rPr lang="en"/>
              <a:t>adapted from cs16 lecture</a:t>
            </a:r>
            <a:endParaRPr lang="en" dirty="0"/>
          </a:p>
        </p:txBody>
      </p:sp>
    </p:spTree>
    <p:extLst>
      <p:ext uri="{BB962C8B-B14F-4D97-AF65-F5344CB8AC3E}">
        <p14:creationId xmlns:p14="http://schemas.microsoft.com/office/powerpoint/2010/main" val="40366263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59" name="Shape 59"/>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38417908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2626596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71" name="Shape 71"/>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lang="en" dirty="0"/>
          </a:p>
        </p:txBody>
      </p:sp>
    </p:spTree>
    <p:extLst>
      <p:ext uri="{BB962C8B-B14F-4D97-AF65-F5344CB8AC3E}">
        <p14:creationId xmlns:p14="http://schemas.microsoft.com/office/powerpoint/2010/main" val="3157146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77" name="Shape 77"/>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lang="en" dirty="0"/>
          </a:p>
        </p:txBody>
      </p:sp>
    </p:spTree>
    <p:extLst>
      <p:ext uri="{BB962C8B-B14F-4D97-AF65-F5344CB8AC3E}">
        <p14:creationId xmlns:p14="http://schemas.microsoft.com/office/powerpoint/2010/main" val="26629842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50" name="Shape 150"/>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5413875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56" name="Shape 156"/>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16465663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62" name="Shape 162"/>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18812703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68" name="Shape 168"/>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4180311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52F67E-9326-6240-A4F1-7E8F68FA1882}" type="slidenum">
              <a:rPr lang="en-US" smtClean="0"/>
              <a:t>2</a:t>
            </a:fld>
            <a:endParaRPr lang="en-US"/>
          </a:p>
        </p:txBody>
      </p:sp>
    </p:spTree>
    <p:extLst>
      <p:ext uri="{BB962C8B-B14F-4D97-AF65-F5344CB8AC3E}">
        <p14:creationId xmlns:p14="http://schemas.microsoft.com/office/powerpoint/2010/main" val="17822990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74" name="Shape 174"/>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4875473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80" name="Shape 180"/>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28777453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86" name="Shape 186"/>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8600914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94" name="Shape 194"/>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31764900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3" name="Shape 33"/>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5939192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12287436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57" name="Shape 57"/>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0744841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3" name="Shape 63"/>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0805820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9" name="Shape 69"/>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42653337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75" name="Shape 75"/>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401322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Shape 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27" name="Shape 27"/>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8486423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87" name="Shape 87"/>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160077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87" name="Shape 87"/>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4666706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87" name="Shape 87"/>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0055497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93" name="Shape 93"/>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7508197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44" name="Shape 144"/>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lang="en" b="0" dirty="0"/>
          </a:p>
        </p:txBody>
      </p:sp>
    </p:spTree>
    <p:extLst>
      <p:ext uri="{BB962C8B-B14F-4D97-AF65-F5344CB8AC3E}">
        <p14:creationId xmlns:p14="http://schemas.microsoft.com/office/powerpoint/2010/main" val="37770513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txBox="1">
            <a:spLocks noGrp="1"/>
          </p:cNvSpPr>
          <p:nvPr>
            <p:ph type="body" idx="1"/>
          </p:nvPr>
        </p:nvSpPr>
        <p:spPr>
          <a:xfrm>
            <a:off x="914400" y="3257550"/>
            <a:ext cx="7315200" cy="3086099"/>
          </a:xfrm>
          <a:prstGeom prst="rect">
            <a:avLst/>
          </a:prstGeom>
        </p:spPr>
        <p:txBody>
          <a:bodyPr lIns="91425" tIns="91425" rIns="91425" bIns="91425" anchor="t" anchorCtr="0">
            <a:noAutofit/>
          </a:bodyPr>
          <a:lstStyle/>
          <a:p>
            <a:pPr lvl="0">
              <a:spcBef>
                <a:spcPts val="0"/>
              </a:spcBef>
              <a:buNone/>
            </a:pPr>
            <a:endParaRPr/>
          </a:p>
        </p:txBody>
      </p:sp>
      <p:sp>
        <p:nvSpPr>
          <p:cNvPr id="337" name="Shape 337"/>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6498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84" name="Shape 84"/>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rtl="0">
              <a:spcBef>
                <a:spcPts val="0"/>
              </a:spcBef>
              <a:buNone/>
            </a:pPr>
            <a:r>
              <a:rPr lang="en"/>
              <a:t>adapted from CS16 lectures</a:t>
            </a:r>
            <a:endParaRPr lang="en" dirty="0"/>
          </a:p>
        </p:txBody>
      </p:sp>
    </p:spTree>
    <p:extLst>
      <p:ext uri="{BB962C8B-B14F-4D97-AF65-F5344CB8AC3E}">
        <p14:creationId xmlns:p14="http://schemas.microsoft.com/office/powerpoint/2010/main" val="26530421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200" name="Shape 200"/>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37864083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28" name="Shape 328"/>
          <p:cNvSpPr txBox="1">
            <a:spLocks noGrp="1"/>
          </p:cNvSpPr>
          <p:nvPr>
            <p:ph type="body" idx="1"/>
          </p:nvPr>
        </p:nvSpPr>
        <p:spPr>
          <a:xfrm>
            <a:off x="685800" y="4343400"/>
            <a:ext cx="5486399" cy="4114800"/>
          </a:xfrm>
          <a:prstGeom prst="rect">
            <a:avLst/>
          </a:prstGeom>
        </p:spPr>
        <p:txBody>
          <a:bodyPr lIns="91425" tIns="91425" rIns="91425" bIns="91425" anchor="t" anchorCtr="0">
            <a:spAutoFit/>
          </a:bodyPr>
          <a:lstStyle/>
          <a:p>
            <a:pPr lvl="0" rtl="0">
              <a:spcBef>
                <a:spcPts val="0"/>
              </a:spcBef>
              <a:buNone/>
            </a:pPr>
            <a:endParaRPr dirty="0"/>
          </a:p>
        </p:txBody>
      </p:sp>
    </p:spTree>
    <p:extLst>
      <p:ext uri="{BB962C8B-B14F-4D97-AF65-F5344CB8AC3E}">
        <p14:creationId xmlns:p14="http://schemas.microsoft.com/office/powerpoint/2010/main" val="34053870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71072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52" name="Shape 52"/>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lang="en-US" dirty="0"/>
          </a:p>
        </p:txBody>
      </p:sp>
    </p:spTree>
    <p:extLst>
      <p:ext uri="{BB962C8B-B14F-4D97-AF65-F5344CB8AC3E}">
        <p14:creationId xmlns:p14="http://schemas.microsoft.com/office/powerpoint/2010/main" val="188546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58" name="Shape 58"/>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8420002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4" name="Shape 64"/>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33917899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528903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Shape 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78" name="Shape 78"/>
          <p:cNvSpPr txBox="1">
            <a:spLocks noGrp="1"/>
          </p:cNvSpPr>
          <p:nvPr>
            <p:ph type="body" idx="1"/>
          </p:nvPr>
        </p:nvSpPr>
        <p:spPr>
          <a:xfrm>
            <a:off x="685801" y="4343400"/>
            <a:ext cx="5486399" cy="4114800"/>
          </a:xfrm>
          <a:prstGeom prst="rect">
            <a:avLst/>
          </a:prstGeom>
        </p:spPr>
        <p:txBody>
          <a:bodyPr lIns="91425" tIns="91425" rIns="91425" bIns="91425" anchor="t" anchorCtr="0">
            <a:noAutofit/>
          </a:bodyPr>
          <a:lstStyle/>
          <a:p>
            <a:pPr>
              <a:spcBef>
                <a:spcPts val="0"/>
              </a:spcBef>
              <a:buNone/>
            </a:pPr>
            <a:endParaRPr lang="en" dirty="0"/>
          </a:p>
        </p:txBody>
      </p:sp>
    </p:spTree>
    <p:extLst>
      <p:ext uri="{BB962C8B-B14F-4D97-AF65-F5344CB8AC3E}">
        <p14:creationId xmlns:p14="http://schemas.microsoft.com/office/powerpoint/2010/main" val="2806728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
        <p:cNvGrpSpPr/>
        <p:nvPr/>
      </p:nvGrpSpPr>
      <p:grpSpPr>
        <a:xfrm>
          <a:off x="0" y="0"/>
          <a:ext cx="0" cy="0"/>
          <a:chOff x="0" y="0"/>
          <a:chExt cx="0" cy="0"/>
        </a:xfrm>
      </p:grpSpPr>
      <p:sp>
        <p:nvSpPr>
          <p:cNvPr id="8" name="Shape 8"/>
          <p:cNvSpPr txBox="1">
            <a:spLocks noGrp="1"/>
          </p:cNvSpPr>
          <p:nvPr>
            <p:ph type="ctrTitle"/>
          </p:nvPr>
        </p:nvSpPr>
        <p:spPr>
          <a:xfrm>
            <a:off x="685800" y="1583342"/>
            <a:ext cx="7772400" cy="1159856"/>
          </a:xfrm>
          <a:prstGeom prst="rect">
            <a:avLst/>
          </a:prstGeom>
        </p:spPr>
        <p:txBody>
          <a:bodyPr lIns="91425" tIns="91425" rIns="91425" b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a:endParaRPr/>
          </a:p>
        </p:txBody>
      </p:sp>
      <p:sp>
        <p:nvSpPr>
          <p:cNvPr id="9" name="Shape 9"/>
          <p:cNvSpPr txBox="1">
            <a:spLocks noGrp="1"/>
          </p:cNvSpPr>
          <p:nvPr>
            <p:ph type="subTitle" idx="1"/>
          </p:nvPr>
        </p:nvSpPr>
        <p:spPr>
          <a:xfrm>
            <a:off x="685800" y="2840053"/>
            <a:ext cx="7772400" cy="784737"/>
          </a:xfrm>
          <a:prstGeom prst="rect">
            <a:avLst/>
          </a:prstGeom>
        </p:spPr>
        <p:txBody>
          <a:bodyPr lIns="91425" tIns="91425" rIns="91425" bIns="91425" anchor="t" anchorCtr="0"/>
          <a:lstStyle>
            <a:lvl1pPr algn="ctr">
              <a:spcBef>
                <a:spcPts val="0"/>
              </a:spcBef>
              <a:buClr>
                <a:schemeClr val="dk2"/>
              </a:buClr>
              <a:buNone/>
              <a:defRPr>
                <a:solidFill>
                  <a:schemeClr val="dk2"/>
                </a:solidFill>
              </a:defRPr>
            </a:lvl1pPr>
            <a:lvl2pPr algn="ctr">
              <a:spcBef>
                <a:spcPts val="0"/>
              </a:spcBef>
              <a:buClr>
                <a:schemeClr val="dk2"/>
              </a:buClr>
              <a:buSzPct val="100000"/>
              <a:buNone/>
              <a:defRPr sz="3000">
                <a:solidFill>
                  <a:schemeClr val="dk2"/>
                </a:solidFill>
              </a:defRPr>
            </a:lvl2pPr>
            <a:lvl3pPr algn="ctr">
              <a:spcBef>
                <a:spcPts val="0"/>
              </a:spcBef>
              <a:buClr>
                <a:schemeClr val="dk2"/>
              </a:buClr>
              <a:buSzPct val="100000"/>
              <a:buNone/>
              <a:defRPr sz="3000">
                <a:solidFill>
                  <a:schemeClr val="dk2"/>
                </a:solidFill>
              </a:defRPr>
            </a:lvl3pPr>
            <a:lvl4pPr algn="ctr">
              <a:spcBef>
                <a:spcPts val="0"/>
              </a:spcBef>
              <a:buClr>
                <a:schemeClr val="dk2"/>
              </a:buClr>
              <a:buSzPct val="100000"/>
              <a:buNone/>
              <a:defRPr sz="3000">
                <a:solidFill>
                  <a:schemeClr val="dk2"/>
                </a:solidFill>
              </a:defRPr>
            </a:lvl4pPr>
            <a:lvl5pPr algn="ctr">
              <a:spcBef>
                <a:spcPts val="0"/>
              </a:spcBef>
              <a:buClr>
                <a:schemeClr val="dk2"/>
              </a:buClr>
              <a:buSzPct val="100000"/>
              <a:buNone/>
              <a:defRPr sz="3000">
                <a:solidFill>
                  <a:schemeClr val="dk2"/>
                </a:solidFill>
              </a:defRPr>
            </a:lvl5pPr>
            <a:lvl6pPr algn="ctr">
              <a:spcBef>
                <a:spcPts val="0"/>
              </a:spcBef>
              <a:buClr>
                <a:schemeClr val="dk2"/>
              </a:buClr>
              <a:buSzPct val="100000"/>
              <a:buNone/>
              <a:defRPr sz="3000">
                <a:solidFill>
                  <a:schemeClr val="dk2"/>
                </a:solidFill>
              </a:defRPr>
            </a:lvl6pPr>
            <a:lvl7pPr algn="ctr">
              <a:spcBef>
                <a:spcPts val="0"/>
              </a:spcBef>
              <a:buClr>
                <a:schemeClr val="dk2"/>
              </a:buClr>
              <a:buSzPct val="100000"/>
              <a:buNone/>
              <a:defRPr sz="3000">
                <a:solidFill>
                  <a:schemeClr val="dk2"/>
                </a:solidFill>
              </a:defRPr>
            </a:lvl7pPr>
            <a:lvl8pPr algn="ctr">
              <a:spcBef>
                <a:spcPts val="0"/>
              </a:spcBef>
              <a:buClr>
                <a:schemeClr val="dk2"/>
              </a:buClr>
              <a:buSzPct val="100000"/>
              <a:buNone/>
              <a:defRPr sz="3000">
                <a:solidFill>
                  <a:schemeClr val="dk2"/>
                </a:solidFill>
              </a:defRPr>
            </a:lvl8pPr>
            <a:lvl9pPr algn="ctr">
              <a:spcBef>
                <a:spcPts val="0"/>
              </a:spcBef>
              <a:buClr>
                <a:schemeClr val="dk2"/>
              </a:buClr>
              <a:buSzPct val="100000"/>
              <a:buNone/>
              <a:defRPr sz="3000">
                <a:solidFill>
                  <a:schemeClr val="dk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05978"/>
            <a:ext cx="8229600" cy="85725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2" name="Shape 12"/>
          <p:cNvSpPr txBox="1">
            <a:spLocks noGrp="1"/>
          </p:cNvSpPr>
          <p:nvPr>
            <p:ph type="body" idx="1"/>
          </p:nvPr>
        </p:nvSpPr>
        <p:spPr>
          <a:xfrm>
            <a:off x="457200" y="1200150"/>
            <a:ext cx="8229600" cy="372568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55_Title and Two Column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05978"/>
            <a:ext cx="8229600" cy="85725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body" idx="1"/>
          </p:nvPr>
        </p:nvSpPr>
        <p:spPr>
          <a:xfrm>
            <a:off x="457200" y="1200150"/>
            <a:ext cx="3994525" cy="372568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6" name="Shape 16"/>
          <p:cNvSpPr txBox="1">
            <a:spLocks noGrp="1"/>
          </p:cNvSpPr>
          <p:nvPr>
            <p:ph type="body" idx="2"/>
          </p:nvPr>
        </p:nvSpPr>
        <p:spPr>
          <a:xfrm>
            <a:off x="4692273" y="1200150"/>
            <a:ext cx="3994525" cy="372568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extLst>
      <p:ext uri="{BB962C8B-B14F-4D97-AF65-F5344CB8AC3E}">
        <p14:creationId xmlns:p14="http://schemas.microsoft.com/office/powerpoint/2010/main" val="2154594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2818E-283A-8243-9FDF-B69AA88E99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8103DB-4438-A542-851B-58B707FD65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BE9FAD-E721-E242-880C-B16AD79AE109}"/>
              </a:ext>
            </a:extLst>
          </p:cNvPr>
          <p:cNvSpPr>
            <a:spLocks noGrp="1"/>
          </p:cNvSpPr>
          <p:nvPr>
            <p:ph type="dt" sz="half" idx="10"/>
          </p:nvPr>
        </p:nvSpPr>
        <p:spPr/>
        <p:txBody>
          <a:bodyPr/>
          <a:lstStyle/>
          <a:p>
            <a:fld id="{7CEC38E9-1D80-3D40-8BC0-C3186FC15572}" type="datetimeFigureOut">
              <a:rPr lang="en-US" smtClean="0"/>
              <a:t>11/11/19</a:t>
            </a:fld>
            <a:endParaRPr lang="en-US"/>
          </a:p>
        </p:txBody>
      </p:sp>
      <p:sp>
        <p:nvSpPr>
          <p:cNvPr id="5" name="Footer Placeholder 4">
            <a:extLst>
              <a:ext uri="{FF2B5EF4-FFF2-40B4-BE49-F238E27FC236}">
                <a16:creationId xmlns:a16="http://schemas.microsoft.com/office/drawing/2014/main" id="{3B56C59F-75BD-CF40-8C2E-0660DF7F26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686FC-305F-DD47-8C06-854D70898B03}"/>
              </a:ext>
            </a:extLst>
          </p:cNvPr>
          <p:cNvSpPr>
            <a:spLocks noGrp="1"/>
          </p:cNvSpPr>
          <p:nvPr>
            <p:ph type="sldNum" sz="quarter" idx="12"/>
          </p:nvPr>
        </p:nvSpPr>
        <p:spPr/>
        <p:txBody>
          <a:bodyPr/>
          <a:lstStyle/>
          <a:p>
            <a:fld id="{ECB9D7C7-8293-0241-AE3C-F4D5BE704FA2}" type="slidenum">
              <a:rPr lang="en-US" smtClean="0"/>
              <a:t>‹#›</a:t>
            </a:fld>
            <a:endParaRPr lang="en-US"/>
          </a:p>
        </p:txBody>
      </p:sp>
    </p:spTree>
    <p:extLst>
      <p:ext uri="{BB962C8B-B14F-4D97-AF65-F5344CB8AC3E}">
        <p14:creationId xmlns:p14="http://schemas.microsoft.com/office/powerpoint/2010/main" val="317140308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a:spcBef>
                <a:spcPts val="0"/>
              </a:spcBef>
              <a:buClr>
                <a:schemeClr val="dk1"/>
              </a:buClr>
              <a:buSzPct val="100000"/>
              <a:buNone/>
              <a:defRPr sz="3600" b="1">
                <a:solidFill>
                  <a:schemeClr val="dk1"/>
                </a:solidFill>
              </a:defRPr>
            </a:lvl1pPr>
            <a:lvl2pPr>
              <a:spcBef>
                <a:spcPts val="0"/>
              </a:spcBef>
              <a:buClr>
                <a:schemeClr val="dk1"/>
              </a:buClr>
              <a:buSzPct val="100000"/>
              <a:buNone/>
              <a:defRPr sz="3600" b="1">
                <a:solidFill>
                  <a:schemeClr val="dk1"/>
                </a:solidFill>
              </a:defRPr>
            </a:lvl2pPr>
            <a:lvl3pPr>
              <a:spcBef>
                <a:spcPts val="0"/>
              </a:spcBef>
              <a:buClr>
                <a:schemeClr val="dk1"/>
              </a:buClr>
              <a:buSzPct val="100000"/>
              <a:buNone/>
              <a:defRPr sz="3600" b="1">
                <a:solidFill>
                  <a:schemeClr val="dk1"/>
                </a:solidFill>
              </a:defRPr>
            </a:lvl3pPr>
            <a:lvl4pPr>
              <a:spcBef>
                <a:spcPts val="0"/>
              </a:spcBef>
              <a:buClr>
                <a:schemeClr val="dk1"/>
              </a:buClr>
              <a:buSzPct val="100000"/>
              <a:buNone/>
              <a:defRPr sz="3600" b="1">
                <a:solidFill>
                  <a:schemeClr val="dk1"/>
                </a:solidFill>
              </a:defRPr>
            </a:lvl4pPr>
            <a:lvl5pPr>
              <a:spcBef>
                <a:spcPts val="0"/>
              </a:spcBef>
              <a:buClr>
                <a:schemeClr val="dk1"/>
              </a:buClr>
              <a:buSzPct val="100000"/>
              <a:buNone/>
              <a:defRPr sz="3600" b="1">
                <a:solidFill>
                  <a:schemeClr val="dk1"/>
                </a:solidFill>
              </a:defRPr>
            </a:lvl5pPr>
            <a:lvl6pPr>
              <a:spcBef>
                <a:spcPts val="0"/>
              </a:spcBef>
              <a:buClr>
                <a:schemeClr val="dk1"/>
              </a:buClr>
              <a:buSzPct val="100000"/>
              <a:buNone/>
              <a:defRPr sz="3600" b="1">
                <a:solidFill>
                  <a:schemeClr val="dk1"/>
                </a:solidFill>
              </a:defRPr>
            </a:lvl6pPr>
            <a:lvl7pPr>
              <a:spcBef>
                <a:spcPts val="0"/>
              </a:spcBef>
              <a:buClr>
                <a:schemeClr val="dk1"/>
              </a:buClr>
              <a:buSzPct val="100000"/>
              <a:buNone/>
              <a:defRPr sz="3600" b="1">
                <a:solidFill>
                  <a:schemeClr val="dk1"/>
                </a:solidFill>
              </a:defRPr>
            </a:lvl7pPr>
            <a:lvl8pPr>
              <a:spcBef>
                <a:spcPts val="0"/>
              </a:spcBef>
              <a:buClr>
                <a:schemeClr val="dk1"/>
              </a:buClr>
              <a:buSzPct val="100000"/>
              <a:buNone/>
              <a:defRPr sz="3600" b="1">
                <a:solidFill>
                  <a:schemeClr val="dk1"/>
                </a:solidFill>
              </a:defRPr>
            </a:lvl8pPr>
            <a:lvl9pPr>
              <a:spcBef>
                <a:spcPts val="0"/>
              </a:spcBef>
              <a:buClr>
                <a:schemeClr val="dk1"/>
              </a:buClr>
              <a:buSzPct val="100000"/>
              <a:buNone/>
              <a:defRPr sz="3600" b="1">
                <a:solidFill>
                  <a:schemeClr val="dk1"/>
                </a:solidFill>
              </a:defRPr>
            </a:lvl9pPr>
          </a:lstStyle>
          <a:p>
            <a:endParaRPr/>
          </a:p>
        </p:txBody>
      </p:sp>
      <p:sp>
        <p:nvSpPr>
          <p:cNvPr id="6" name="Shape 6"/>
          <p:cNvSpPr txBox="1">
            <a:spLocks noGrp="1"/>
          </p:cNvSpPr>
          <p:nvPr>
            <p:ph type="body" idx="1"/>
          </p:nvPr>
        </p:nvSpPr>
        <p:spPr>
          <a:xfrm>
            <a:off x="457200" y="1200150"/>
            <a:ext cx="8229600" cy="3725680"/>
          </a:xfrm>
          <a:prstGeom prst="rect">
            <a:avLst/>
          </a:prstGeom>
          <a:noFill/>
          <a:ln>
            <a:noFill/>
          </a:ln>
        </p:spPr>
        <p:txBody>
          <a:bodyPr lIns="91425" tIns="91425" rIns="91425" bIns="91425" anchor="t" anchorCtr="0"/>
          <a:lstStyle>
            <a:lvl1pPr>
              <a:spcBef>
                <a:spcPts val="600"/>
              </a:spcBef>
              <a:buClr>
                <a:schemeClr val="dk1"/>
              </a:buClr>
              <a:buSzPct val="100000"/>
              <a:defRPr sz="3000">
                <a:solidFill>
                  <a:schemeClr val="dk1"/>
                </a:solidFill>
              </a:defRPr>
            </a:lvl1pPr>
            <a:lvl2pPr>
              <a:spcBef>
                <a:spcPts val="480"/>
              </a:spcBef>
              <a:buClr>
                <a:schemeClr val="dk1"/>
              </a:buClr>
              <a:buSzPct val="100000"/>
              <a:defRPr sz="2400">
                <a:solidFill>
                  <a:schemeClr val="dk1"/>
                </a:solidFill>
              </a:defRPr>
            </a:lvl2pPr>
            <a:lvl3pPr>
              <a:spcBef>
                <a:spcPts val="480"/>
              </a:spcBef>
              <a:buClr>
                <a:schemeClr val="dk1"/>
              </a:buClr>
              <a:buSzPct val="100000"/>
              <a:defRPr sz="2400">
                <a:solidFill>
                  <a:schemeClr val="dk1"/>
                </a:solidFill>
              </a:defRPr>
            </a:lvl3pPr>
            <a:lvl4pPr>
              <a:spcBef>
                <a:spcPts val="360"/>
              </a:spcBef>
              <a:buClr>
                <a:schemeClr val="dk1"/>
              </a:buClr>
              <a:buSzPct val="100000"/>
              <a:defRPr sz="1800">
                <a:solidFill>
                  <a:schemeClr val="dk1"/>
                </a:solidFill>
              </a:defRPr>
            </a:lvl4pPr>
            <a:lvl5pPr>
              <a:spcBef>
                <a:spcPts val="360"/>
              </a:spcBef>
              <a:buClr>
                <a:schemeClr val="dk1"/>
              </a:buClr>
              <a:buSzPct val="100000"/>
              <a:defRPr sz="1800">
                <a:solidFill>
                  <a:schemeClr val="dk1"/>
                </a:solidFill>
              </a:defRPr>
            </a:lvl5pPr>
            <a:lvl6pPr>
              <a:spcBef>
                <a:spcPts val="360"/>
              </a:spcBef>
              <a:buClr>
                <a:schemeClr val="dk1"/>
              </a:buClr>
              <a:buSzPct val="100000"/>
              <a:defRPr sz="1800">
                <a:solidFill>
                  <a:schemeClr val="dk1"/>
                </a:solidFill>
              </a:defRPr>
            </a:lvl6pPr>
            <a:lvl7pPr>
              <a:spcBef>
                <a:spcPts val="360"/>
              </a:spcBef>
              <a:buClr>
                <a:schemeClr val="dk1"/>
              </a:buClr>
              <a:buSzPct val="100000"/>
              <a:defRPr sz="1800">
                <a:solidFill>
                  <a:schemeClr val="dk1"/>
                </a:solidFill>
              </a:defRPr>
            </a:lvl7pPr>
            <a:lvl8pPr>
              <a:spcBef>
                <a:spcPts val="360"/>
              </a:spcBef>
              <a:buClr>
                <a:schemeClr val="dk1"/>
              </a:buClr>
              <a:buSzPct val="100000"/>
              <a:defRPr sz="1800">
                <a:solidFill>
                  <a:schemeClr val="dk1"/>
                </a:solidFill>
              </a:defRPr>
            </a:lvl8pPr>
            <a:lvl9pPr>
              <a:spcBef>
                <a:spcPts val="360"/>
              </a:spcBef>
              <a:buClr>
                <a:schemeClr val="dk1"/>
              </a:buClr>
              <a:buSzPct val="100000"/>
              <a:defRPr sz="1800">
                <a:solidFill>
                  <a:schemeClr val="dk1"/>
                </a:solidFill>
              </a:defRPr>
            </a:lvl9pPr>
          </a:lstStyle>
          <a:p>
            <a:r>
              <a:rPr lang="en-US" dirty="0"/>
              <a:t>First line</a:t>
            </a:r>
          </a:p>
          <a:p>
            <a:pPr lvl="1"/>
            <a:r>
              <a:rPr lang="en-US" dirty="0"/>
              <a:t>second</a:t>
            </a:r>
          </a:p>
          <a:p>
            <a:pPr lvl="2"/>
            <a:r>
              <a:rPr lang="en-US" dirty="0"/>
              <a:t>third </a:t>
            </a:r>
          </a:p>
          <a:p>
            <a:pPr lvl="2"/>
            <a:endParaRPr dirty="0"/>
          </a:p>
        </p:txBody>
      </p:sp>
      <p:sp>
        <p:nvSpPr>
          <p:cNvPr id="2" name="TextBox 1"/>
          <p:cNvSpPr txBox="1"/>
          <p:nvPr userDrawn="1"/>
        </p:nvSpPr>
        <p:spPr>
          <a:xfrm>
            <a:off x="8458200" y="4767263"/>
            <a:ext cx="838200" cy="307777"/>
          </a:xfrm>
          <a:prstGeom prst="rect">
            <a:avLst/>
          </a:prstGeom>
          <a:noFill/>
        </p:spPr>
        <p:txBody>
          <a:bodyPr wrap="square" rtlCol="0">
            <a:spAutoFit/>
          </a:bodyPr>
          <a:lstStyle/>
          <a:p>
            <a:fld id="{F2C75C96-80C1-4A49-A768-F8B290105884}" type="slidenum">
              <a:rPr lang="en-US" smtClean="0"/>
              <a:t>‹#›</a:t>
            </a:fld>
            <a:r>
              <a:rPr lang="en-US" dirty="0"/>
              <a:t>/44</a:t>
            </a:r>
          </a:p>
        </p:txBody>
      </p:sp>
      <p:sp>
        <p:nvSpPr>
          <p:cNvPr id="7" name="TextBox 6"/>
          <p:cNvSpPr txBox="1"/>
          <p:nvPr userDrawn="1"/>
        </p:nvSpPr>
        <p:spPr>
          <a:xfrm>
            <a:off x="3682974" y="4921151"/>
            <a:ext cx="1778051" cy="430887"/>
          </a:xfrm>
          <a:prstGeom prst="rect">
            <a:avLst/>
          </a:prstGeom>
          <a:noFill/>
        </p:spPr>
        <p:txBody>
          <a:bodyPr wrap="non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dirty="0" err="1">
                <a:latin typeface="Arial" charset="0"/>
                <a:ea typeface="Arial" charset="0"/>
                <a:cs typeface="Arial" charset="0"/>
              </a:rPr>
              <a:t>Andries</a:t>
            </a:r>
            <a:r>
              <a:rPr lang="en-US" sz="800" dirty="0">
                <a:latin typeface="Arial" charset="0"/>
                <a:ea typeface="Arial" charset="0"/>
                <a:cs typeface="Arial" charset="0"/>
              </a:rPr>
              <a:t> van Dam </a:t>
            </a:r>
            <a:r>
              <a:rPr lang="en-US" sz="800" dirty="0">
                <a:latin typeface="Arial" charset="0"/>
                <a:ea typeface="Arial" charset="0"/>
                <a:cs typeface="Arial" charset="0"/>
                <a:sym typeface="Symbol" charset="2"/>
              </a:rPr>
              <a:t></a:t>
            </a:r>
            <a:r>
              <a:rPr lang="en-US" sz="800" dirty="0">
                <a:latin typeface="Arial" charset="0"/>
                <a:ea typeface="Arial" charset="0"/>
                <a:cs typeface="Arial" charset="0"/>
              </a:rPr>
              <a:t> 2019 11/19/19</a:t>
            </a:r>
          </a:p>
          <a:p>
            <a:endParaRPr lang="en-US"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6" r:id="rId4"/>
  </p:sldLayoutIdLst>
  <p:hf hd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L="457200" marR="0" indent="-457200" algn="l" rtl="0">
        <a:lnSpc>
          <a:spcPct val="100000"/>
        </a:lnSpc>
        <a:spcBef>
          <a:spcPts val="0"/>
        </a:spcBef>
        <a:spcAft>
          <a:spcPts val="0"/>
        </a:spcAft>
        <a:buFont typeface="Arial" charset="0"/>
        <a:buChar char="•"/>
        <a:tabLst/>
        <a:defRPr sz="1400" b="0" i="0" u="none" strike="noStrike" cap="none" baseline="0">
          <a:solidFill>
            <a:srgbClr val="000000"/>
          </a:solidFill>
          <a:latin typeface="Arial"/>
          <a:ea typeface="Arial"/>
          <a:cs typeface="Arial"/>
          <a:sym typeface="Arial"/>
          <a:rtl val="0"/>
        </a:defRPr>
      </a:lvl1pPr>
      <a:lvl2pPr marL="677863" marR="0" indent="-342900" algn="l" rtl="0">
        <a:lnSpc>
          <a:spcPct val="100000"/>
        </a:lnSpc>
        <a:spcBef>
          <a:spcPts val="0"/>
        </a:spcBef>
        <a:spcAft>
          <a:spcPts val="0"/>
        </a:spcAft>
        <a:buFont typeface="Courier New" charset="0"/>
        <a:buChar char="o"/>
        <a:tabLst/>
        <a:defRPr sz="1400" b="0" i="0" u="none" strike="noStrike" cap="none" baseline="0">
          <a:solidFill>
            <a:srgbClr val="000000"/>
          </a:solidFill>
          <a:latin typeface="Arial"/>
          <a:ea typeface="Arial"/>
          <a:cs typeface="Arial"/>
          <a:sym typeface="Arial"/>
          <a:rtl val="0"/>
        </a:defRPr>
      </a:lvl2pPr>
      <a:lvl3pPr marL="1025525" marR="0" indent="-342900" algn="l" rtl="0">
        <a:lnSpc>
          <a:spcPct val="100000"/>
        </a:lnSpc>
        <a:spcBef>
          <a:spcPts val="0"/>
        </a:spcBef>
        <a:spcAft>
          <a:spcPts val="0"/>
        </a:spcAft>
        <a:buFont typeface="Wingdings" charset="2"/>
        <a:buChar char="§"/>
        <a:tabLst/>
        <a:defRPr sz="20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facebook.com/zuck/posts/10110264733792991" TargetMode="External"/><Relationship Id="rId7"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1.tiff"/><Relationship Id="rId5" Type="http://schemas.openxmlformats.org/officeDocument/2006/relationships/hyperlink" Target="https://www.vox.com/recode/2019/10/30/20940612/twitter-political-ads-announcement-jack-dorsey-facebook" TargetMode="External"/><Relationship Id="rId4" Type="http://schemas.openxmlformats.org/officeDocument/2006/relationships/hyperlink" Target="https://www.washingtonpost.com/technology/2019/10/17/zuckerberg-standing-voice-free-expression/"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cnbc.com/2019/11/03/facebook-and-twitter-get-it-wrong-when-it-comes-to-political-ads.html" TargetMode="External"/><Relationship Id="rId2" Type="http://schemas.openxmlformats.org/officeDocument/2006/relationships/hyperlink" Target="https://www.theverge.com/2019/10/31/20941917/twitter-political-ads-ban-facebook-washington-state-bob-ferguson" TargetMode="Externa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07E55-F0EE-8D48-BF45-E683975EA8BE}"/>
              </a:ext>
            </a:extLst>
          </p:cNvPr>
          <p:cNvSpPr>
            <a:spLocks noGrp="1"/>
          </p:cNvSpPr>
          <p:nvPr>
            <p:ph type="title"/>
          </p:nvPr>
        </p:nvSpPr>
        <p:spPr>
          <a:xfrm>
            <a:off x="230061" y="290562"/>
            <a:ext cx="7886700" cy="546134"/>
          </a:xfrm>
        </p:spPr>
        <p:txBody>
          <a:bodyPr/>
          <a:lstStyle/>
          <a:p>
            <a:r>
              <a:rPr lang="en-US" dirty="0"/>
              <a:t>CS Responsibility </a:t>
            </a:r>
          </a:p>
        </p:txBody>
      </p:sp>
      <p:sp>
        <p:nvSpPr>
          <p:cNvPr id="4" name="Title 1">
            <a:extLst>
              <a:ext uri="{FF2B5EF4-FFF2-40B4-BE49-F238E27FC236}">
                <a16:creationId xmlns:a16="http://schemas.microsoft.com/office/drawing/2014/main" id="{3A8DC904-2916-974B-9958-A6D06289C46E}"/>
              </a:ext>
            </a:extLst>
          </p:cNvPr>
          <p:cNvSpPr>
            <a:spLocks noGrp="1"/>
          </p:cNvSpPr>
          <p:nvPr>
            <p:ph idx="1"/>
          </p:nvPr>
        </p:nvSpPr>
        <p:spPr>
          <a:xfrm>
            <a:off x="494061" y="1136045"/>
            <a:ext cx="4768298" cy="3533412"/>
          </a:xfrm>
        </p:spPr>
        <p:txBody>
          <a:bodyPr>
            <a:normAutofit/>
          </a:bodyPr>
          <a:lstStyle/>
          <a:p>
            <a:r>
              <a:rPr lang="en-US" sz="1350" dirty="0">
                <a:latin typeface="Arial" charset="0"/>
                <a:ea typeface="Arial" charset="0"/>
                <a:cs typeface="Arial" charset="0"/>
              </a:rPr>
              <a:t>Facebook allows advertisers to run ads about politics, elections, and other social issues</a:t>
            </a:r>
          </a:p>
          <a:p>
            <a:pPr lvl="1"/>
            <a:r>
              <a:rPr lang="en-US" sz="1050" dirty="0">
                <a:latin typeface="Arial" charset="0"/>
                <a:ea typeface="Arial" charset="0"/>
                <a:cs typeface="Arial" charset="0"/>
              </a:rPr>
              <a:t>“Free expression”(Zuckerberg, from Facebook post) </a:t>
            </a:r>
          </a:p>
          <a:p>
            <a:pPr lvl="1"/>
            <a:r>
              <a:rPr lang="en-US" sz="1050" dirty="0">
                <a:latin typeface="Arial" charset="0"/>
                <a:ea typeface="Arial" charset="0"/>
                <a:cs typeface="Arial" charset="0"/>
              </a:rPr>
              <a:t>“I don’t think it’s right for private companies to censor politicians and the news”(Zuckerberg, Washington Post)</a:t>
            </a:r>
          </a:p>
          <a:p>
            <a:pPr lvl="1"/>
            <a:r>
              <a:rPr lang="en-US" sz="1050" dirty="0">
                <a:latin typeface="Arial" charset="0"/>
                <a:ea typeface="Arial" charset="0"/>
                <a:cs typeface="Arial" charset="0"/>
              </a:rPr>
              <a:t>“Ads can be an important part of voice -- especially for candidates and advocacy groups the media might not otherwise cover so they can get their message into debates. And it's hard to define where to draw the line”(Zuckerberg, from Facebook post) </a:t>
            </a:r>
          </a:p>
          <a:p>
            <a:r>
              <a:rPr lang="en-US" sz="1350" dirty="0">
                <a:latin typeface="Arial" charset="0"/>
                <a:ea typeface="Arial" charset="0"/>
                <a:cs typeface="Arial" charset="0"/>
              </a:rPr>
              <a:t> Twitter recently announced that it will ban all political ads starting November </a:t>
            </a:r>
          </a:p>
          <a:p>
            <a:pPr lvl="1"/>
            <a:r>
              <a:rPr lang="en-US" sz="1050" dirty="0">
                <a:latin typeface="Arial" charset="0"/>
                <a:ea typeface="Arial" charset="0"/>
                <a:cs typeface="Arial" charset="0"/>
              </a:rPr>
              <a:t>“Reach should be earned, not bought”(Dorsey, Vox) </a:t>
            </a:r>
          </a:p>
          <a:p>
            <a:pPr lvl="1"/>
            <a:r>
              <a:rPr lang="en-US" sz="1050" dirty="0">
                <a:latin typeface="Arial" charset="0"/>
                <a:ea typeface="Arial" charset="0"/>
                <a:cs typeface="Arial" charset="0"/>
              </a:rPr>
              <a:t>“This isn’t about free expression. This is about paying for reach. And paying to increase the reach of political speech has significant ramifications that today’s democratic infrastructure may not be prepared to handle. It’s worth stepping back in order to address” (Dorsey, Vox) </a:t>
            </a:r>
          </a:p>
          <a:p>
            <a:pPr marL="342900" lvl="1" indent="0">
              <a:buNone/>
            </a:pPr>
            <a:endParaRPr lang="en-US" sz="1050" dirty="0">
              <a:latin typeface="Arial" panose="020B0604020202020204" pitchFamily="34" charset="0"/>
              <a:cs typeface="Arial" panose="020B0604020202020204" pitchFamily="34" charset="0"/>
            </a:endParaRPr>
          </a:p>
          <a:p>
            <a:pPr lvl="1"/>
            <a:endParaRPr lang="en-US" sz="1050" dirty="0">
              <a:latin typeface="Arial" charset="0"/>
              <a:ea typeface="Arial" charset="0"/>
              <a:cs typeface="Arial" charset="0"/>
            </a:endParaRPr>
          </a:p>
          <a:p>
            <a:pPr lvl="1"/>
            <a:endParaRPr lang="en-US" sz="1050" dirty="0">
              <a:latin typeface="Arial" charset="0"/>
              <a:ea typeface="Arial" charset="0"/>
              <a:cs typeface="Arial" charset="0"/>
            </a:endParaRPr>
          </a:p>
          <a:p>
            <a:pPr marL="342900" lvl="1" indent="0">
              <a:buNone/>
            </a:pPr>
            <a:endParaRPr lang="en-US" dirty="0">
              <a:latin typeface="Arial" charset="0"/>
              <a:ea typeface="Arial" charset="0"/>
              <a:cs typeface="Arial" charset="0"/>
            </a:endParaRPr>
          </a:p>
          <a:p>
            <a:pPr marL="0" indent="0">
              <a:buNone/>
            </a:pPr>
            <a:endParaRPr lang="en-US" sz="1800" dirty="0">
              <a:latin typeface="Arial" charset="0"/>
              <a:ea typeface="Arial" charset="0"/>
              <a:cs typeface="Arial" charset="0"/>
            </a:endParaRPr>
          </a:p>
          <a:p>
            <a:endParaRPr lang="en-US" sz="1800" dirty="0">
              <a:latin typeface="Arial" charset="0"/>
              <a:ea typeface="Arial" charset="0"/>
              <a:cs typeface="Arial" charset="0"/>
            </a:endParaRPr>
          </a:p>
          <a:p>
            <a:endParaRPr lang="en-US" sz="1800" dirty="0">
              <a:latin typeface="Arial" charset="0"/>
              <a:ea typeface="Arial" charset="0"/>
              <a:cs typeface="Arial" charset="0"/>
            </a:endParaRPr>
          </a:p>
        </p:txBody>
      </p:sp>
      <p:sp>
        <p:nvSpPr>
          <p:cNvPr id="3" name="TextBox 2">
            <a:extLst>
              <a:ext uri="{FF2B5EF4-FFF2-40B4-BE49-F238E27FC236}">
                <a16:creationId xmlns:a16="http://schemas.microsoft.com/office/drawing/2014/main" id="{14456FC4-98DC-814E-8D46-5C203FC9FD3D}"/>
              </a:ext>
            </a:extLst>
          </p:cNvPr>
          <p:cNvSpPr txBox="1"/>
          <p:nvPr/>
        </p:nvSpPr>
        <p:spPr>
          <a:xfrm>
            <a:off x="628650" y="4523654"/>
            <a:ext cx="9245048" cy="519373"/>
          </a:xfrm>
          <a:prstGeom prst="rect">
            <a:avLst/>
          </a:prstGeom>
          <a:noFill/>
        </p:spPr>
        <p:txBody>
          <a:bodyPr wrap="square" rtlCol="0">
            <a:spAutoFit/>
          </a:bodyPr>
          <a:lstStyle/>
          <a:p>
            <a:r>
              <a:rPr lang="en-US" sz="525" dirty="0"/>
              <a:t>Sources: </a:t>
            </a:r>
          </a:p>
          <a:p>
            <a:r>
              <a:rPr lang="en-US" sz="600" dirty="0">
                <a:hlinkClick r:id="rId3"/>
              </a:rPr>
              <a:t>https://www.facebook.com/zuck/posts/10110264733792991</a:t>
            </a:r>
            <a:endParaRPr lang="en-US" sz="600" dirty="0"/>
          </a:p>
          <a:p>
            <a:r>
              <a:rPr lang="en-US" sz="600" dirty="0">
                <a:hlinkClick r:id="rId4"/>
              </a:rPr>
              <a:t>https://www.washingtonpost.com/technology/2019/10/17/zuckerberg-standing-voice-free-expression/</a:t>
            </a:r>
            <a:endParaRPr lang="en-US" sz="525" dirty="0"/>
          </a:p>
          <a:p>
            <a:r>
              <a:rPr lang="en-US" sz="525" dirty="0">
                <a:hlinkClick r:id="rId5"/>
              </a:rPr>
              <a:t>https://www.vox.com/recode/2019/10/30/20940612/twitter-political-ads-announcement-jack-dorsey-facebook</a:t>
            </a:r>
            <a:endParaRPr lang="en-US" sz="525" dirty="0"/>
          </a:p>
          <a:p>
            <a:endParaRPr lang="en-US" sz="525" dirty="0"/>
          </a:p>
        </p:txBody>
      </p:sp>
      <p:pic>
        <p:nvPicPr>
          <p:cNvPr id="5" name="Picture 4">
            <a:extLst>
              <a:ext uri="{FF2B5EF4-FFF2-40B4-BE49-F238E27FC236}">
                <a16:creationId xmlns:a16="http://schemas.microsoft.com/office/drawing/2014/main" id="{741F7FFE-3DD8-F846-ABD6-44E13F66DFE0}"/>
              </a:ext>
            </a:extLst>
          </p:cNvPr>
          <p:cNvPicPr>
            <a:picLocks noChangeAspect="1"/>
          </p:cNvPicPr>
          <p:nvPr/>
        </p:nvPicPr>
        <p:blipFill>
          <a:blip r:embed="rId6"/>
          <a:stretch>
            <a:fillRect/>
          </a:stretch>
        </p:blipFill>
        <p:spPr>
          <a:xfrm>
            <a:off x="5890360" y="964776"/>
            <a:ext cx="2413613" cy="1606975"/>
          </a:xfrm>
          <a:prstGeom prst="rect">
            <a:avLst/>
          </a:prstGeom>
        </p:spPr>
      </p:pic>
      <p:sp>
        <p:nvSpPr>
          <p:cNvPr id="8" name="Title 1">
            <a:extLst>
              <a:ext uri="{FF2B5EF4-FFF2-40B4-BE49-F238E27FC236}">
                <a16:creationId xmlns:a16="http://schemas.microsoft.com/office/drawing/2014/main" id="{AAB2A5A4-4514-0845-8165-5781CF0C7A95}"/>
              </a:ext>
            </a:extLst>
          </p:cNvPr>
          <p:cNvSpPr txBox="1">
            <a:spLocks/>
          </p:cNvSpPr>
          <p:nvPr/>
        </p:nvSpPr>
        <p:spPr>
          <a:xfrm>
            <a:off x="628650" y="720048"/>
            <a:ext cx="7886700" cy="546134"/>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b="1" dirty="0"/>
              <a:t>Are Political Ads Free Speech?</a:t>
            </a:r>
          </a:p>
        </p:txBody>
      </p:sp>
      <p:pic>
        <p:nvPicPr>
          <p:cNvPr id="6" name="Picture 5">
            <a:extLst>
              <a:ext uri="{FF2B5EF4-FFF2-40B4-BE49-F238E27FC236}">
                <a16:creationId xmlns:a16="http://schemas.microsoft.com/office/drawing/2014/main" id="{837C9C2E-6D8B-4E43-9DD6-D10F5F6EDCB5}"/>
              </a:ext>
            </a:extLst>
          </p:cNvPr>
          <p:cNvPicPr>
            <a:picLocks noChangeAspect="1"/>
          </p:cNvPicPr>
          <p:nvPr/>
        </p:nvPicPr>
        <p:blipFill>
          <a:blip r:embed="rId7"/>
          <a:stretch>
            <a:fillRect/>
          </a:stretch>
        </p:blipFill>
        <p:spPr>
          <a:xfrm>
            <a:off x="6106547" y="2571750"/>
            <a:ext cx="1981238" cy="1484127"/>
          </a:xfrm>
          <a:prstGeom prst="rect">
            <a:avLst/>
          </a:prstGeom>
        </p:spPr>
      </p:pic>
    </p:spTree>
    <p:extLst>
      <p:ext uri="{BB962C8B-B14F-4D97-AF65-F5344CB8AC3E}">
        <p14:creationId xmlns:p14="http://schemas.microsoft.com/office/powerpoint/2010/main" val="25239131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457200" y="-19050"/>
            <a:ext cx="8229600" cy="857400"/>
          </a:xfrm>
          <a:prstGeom prst="rect">
            <a:avLst/>
          </a:prstGeom>
        </p:spPr>
        <p:txBody>
          <a:bodyPr lIns="91425" tIns="91425" rIns="91425" bIns="91425" anchor="b" anchorCtr="0">
            <a:noAutofit/>
          </a:bodyPr>
          <a:lstStyle/>
          <a:p>
            <a:pPr lvl="0" rtl="0">
              <a:spcBef>
                <a:spcPts val="0"/>
              </a:spcBef>
              <a:buNone/>
            </a:pPr>
            <a:r>
              <a:rPr lang="en" dirty="0"/>
              <a:t>HashSet Methods (2/2)</a:t>
            </a:r>
          </a:p>
        </p:txBody>
      </p:sp>
      <p:sp>
        <p:nvSpPr>
          <p:cNvPr id="61" name="Shape 61"/>
          <p:cNvSpPr txBox="1">
            <a:spLocks noGrp="1"/>
          </p:cNvSpPr>
          <p:nvPr>
            <p:ph type="body" idx="1"/>
          </p:nvPr>
        </p:nvSpPr>
        <p:spPr>
          <a:xfrm>
            <a:off x="228600" y="903451"/>
            <a:ext cx="8915400" cy="4106699"/>
          </a:xfrm>
          <a:prstGeom prst="rect">
            <a:avLst/>
          </a:prstGeom>
        </p:spPr>
        <p:txBody>
          <a:bodyPr lIns="91425" tIns="91425" rIns="91425" bIns="91425" anchor="t" anchorCtr="0">
            <a:noAutofit/>
          </a:bodyPr>
          <a:lstStyle/>
          <a:p>
            <a:pPr rtl="0">
              <a:spcBef>
                <a:spcPts val="0"/>
              </a:spcBef>
              <a:buNone/>
            </a:pPr>
            <a:r>
              <a:rPr lang="en" sz="1700" dirty="0">
                <a:solidFill>
                  <a:srgbClr val="666666"/>
                </a:solidFill>
                <a:latin typeface="Consolas" charset="0"/>
                <a:ea typeface="Consolas" charset="0"/>
                <a:cs typeface="Consolas" charset="0"/>
              </a:rPr>
              <a:t>//removes all elements from this set</a:t>
            </a:r>
            <a:endParaRPr lang="en-US" sz="1700" dirty="0">
              <a:solidFill>
                <a:srgbClr val="666666"/>
              </a:solidFill>
              <a:latin typeface="Consolas" charset="0"/>
              <a:ea typeface="Consolas" charset="0"/>
              <a:cs typeface="Consolas" charset="0"/>
            </a:endParaRPr>
          </a:p>
          <a:p>
            <a:pPr rtl="0">
              <a:spcBef>
                <a:spcPts val="0"/>
              </a:spcBef>
              <a:buNone/>
            </a:pPr>
            <a:r>
              <a:rPr lang="en" sz="1800" dirty="0">
                <a:solidFill>
                  <a:srgbClr val="0000FF"/>
                </a:solidFill>
                <a:latin typeface="Consolas"/>
                <a:ea typeface="Consolas"/>
                <a:cs typeface="Consolas"/>
                <a:sym typeface="Consolas"/>
              </a:rPr>
              <a:t>public void clear()</a:t>
            </a:r>
            <a:endParaRPr lang="en" sz="1800" dirty="0">
              <a:solidFill>
                <a:schemeClr val="tx1"/>
              </a:solidFill>
              <a:latin typeface="Consolas"/>
              <a:ea typeface="Consolas"/>
              <a:cs typeface="Consolas"/>
              <a:sym typeface="Consolas"/>
            </a:endParaRPr>
          </a:p>
          <a:p>
            <a:pPr rtl="0">
              <a:spcBef>
                <a:spcPts val="0"/>
              </a:spcBef>
              <a:buNone/>
            </a:pPr>
            <a:endParaRPr lang="en" sz="1800" dirty="0">
              <a:solidFill>
                <a:schemeClr val="tx1"/>
              </a:solidFill>
              <a:latin typeface="Consolas"/>
              <a:ea typeface="Consolas"/>
              <a:cs typeface="Consolas"/>
              <a:sym typeface="Consolas"/>
            </a:endParaRPr>
          </a:p>
          <a:p>
            <a:pPr lvl="0">
              <a:buNone/>
            </a:pPr>
            <a:r>
              <a:rPr lang="en" sz="1700" dirty="0">
                <a:solidFill>
                  <a:srgbClr val="666666"/>
                </a:solidFill>
                <a:latin typeface="Consolas" charset="0"/>
                <a:ea typeface="Consolas" charset="0"/>
                <a:cs typeface="Consolas" charset="0"/>
              </a:rPr>
              <a:t>//returns </a:t>
            </a:r>
            <a:r>
              <a:rPr lang="en" sz="1700" dirty="0">
                <a:solidFill>
                  <a:srgbClr val="666666"/>
                </a:solidFill>
                <a:latin typeface="Consolas" charset="0"/>
                <a:ea typeface="Consolas" charset="0"/>
                <a:cs typeface="Consolas" charset="0"/>
                <a:sym typeface="Consolas"/>
              </a:rPr>
              <a:t>true </a:t>
            </a:r>
            <a:r>
              <a:rPr lang="en" sz="1700" dirty="0">
                <a:solidFill>
                  <a:srgbClr val="666666"/>
                </a:solidFill>
                <a:latin typeface="Consolas" charset="0"/>
                <a:ea typeface="Consolas" charset="0"/>
                <a:cs typeface="Consolas" charset="0"/>
              </a:rPr>
              <a:t>if this set contains no elements</a:t>
            </a:r>
            <a:endParaRPr lang="en-US" sz="1700" dirty="0">
              <a:solidFill>
                <a:srgbClr val="666666"/>
              </a:solidFill>
              <a:latin typeface="Consolas" charset="0"/>
              <a:ea typeface="Consolas" charset="0"/>
              <a:cs typeface="Consolas" charset="0"/>
            </a:endParaRPr>
          </a:p>
          <a:p>
            <a:pPr lvl="0" rtl="0">
              <a:spcBef>
                <a:spcPts val="0"/>
              </a:spcBef>
              <a:buNone/>
            </a:pPr>
            <a:r>
              <a:rPr lang="en" sz="1800" dirty="0">
                <a:solidFill>
                  <a:srgbClr val="0000FF"/>
                </a:solidFill>
                <a:latin typeface="Consolas"/>
                <a:ea typeface="Consolas"/>
                <a:cs typeface="Consolas"/>
                <a:sym typeface="Consolas"/>
              </a:rPr>
              <a:t>public boolean isEmpty()</a:t>
            </a:r>
            <a:endParaRPr lang="en" sz="1800" dirty="0">
              <a:solidFill>
                <a:schemeClr val="tx1"/>
              </a:solidFill>
              <a:latin typeface="Consolas"/>
              <a:ea typeface="Consolas"/>
              <a:cs typeface="Consolas"/>
              <a:sym typeface="Consolas"/>
            </a:endParaRPr>
          </a:p>
          <a:p>
            <a:pPr lvl="0" rtl="0">
              <a:spcBef>
                <a:spcPts val="0"/>
              </a:spcBef>
              <a:buNone/>
            </a:pPr>
            <a:endParaRPr lang="en" sz="1800" dirty="0">
              <a:solidFill>
                <a:schemeClr val="tx1"/>
              </a:solidFill>
              <a:latin typeface="Consolas"/>
              <a:ea typeface="Consolas"/>
              <a:cs typeface="Consolas"/>
              <a:sym typeface="Consolas"/>
            </a:endParaRPr>
          </a:p>
          <a:p>
            <a:pPr>
              <a:buNone/>
            </a:pPr>
            <a:r>
              <a:rPr lang="en" sz="1700" dirty="0">
                <a:solidFill>
                  <a:srgbClr val="666666"/>
                </a:solidFill>
                <a:latin typeface="Consolas" charset="0"/>
                <a:ea typeface="Consolas" charset="0"/>
                <a:cs typeface="Consolas" charset="0"/>
              </a:rPr>
              <a:t>/*removes specified element from this set if present</a:t>
            </a:r>
            <a:endParaRPr lang="en-US" sz="1700" dirty="0">
              <a:solidFill>
                <a:srgbClr val="666666"/>
              </a:solidFill>
              <a:latin typeface="Consolas" charset="0"/>
              <a:ea typeface="Consolas" charset="0"/>
              <a:cs typeface="Consolas" charset="0"/>
            </a:endParaRPr>
          </a:p>
          <a:p>
            <a:pPr marL="0">
              <a:buNone/>
            </a:pPr>
            <a:r>
              <a:rPr lang="en-US" sz="1700" dirty="0">
                <a:solidFill>
                  <a:srgbClr val="666666"/>
                </a:solidFill>
                <a:latin typeface="Consolas" charset="0"/>
                <a:ea typeface="Consolas" charset="0"/>
                <a:cs typeface="Consolas" charset="0"/>
              </a:rPr>
              <a:t> *note on parameter type: Java accepts any </a:t>
            </a:r>
            <a:r>
              <a:rPr lang="en-US" sz="1700" dirty="0">
                <a:solidFill>
                  <a:srgbClr val="0000FF"/>
                </a:solidFill>
                <a:latin typeface="Consolas" charset="0"/>
                <a:ea typeface="Consolas" charset="0"/>
                <a:cs typeface="Consolas" charset="0"/>
              </a:rPr>
              <a:t>Object</a:t>
            </a:r>
            <a:r>
              <a:rPr lang="en-US" sz="1700" dirty="0">
                <a:solidFill>
                  <a:srgbClr val="666666"/>
                </a:solidFill>
                <a:latin typeface="Consolas" charset="0"/>
                <a:ea typeface="Consolas" charset="0"/>
                <a:cs typeface="Consolas" charset="0"/>
              </a:rPr>
              <a:t> since the elements of     </a:t>
            </a:r>
            <a:r>
              <a:rPr lang="en-US" sz="1700" dirty="0">
                <a:solidFill>
                  <a:schemeClr val="bg1"/>
                </a:solidFill>
                <a:latin typeface="Consolas" charset="0"/>
                <a:ea typeface="Consolas" charset="0"/>
                <a:cs typeface="Consolas" charset="0"/>
              </a:rPr>
              <a:t>j</a:t>
            </a:r>
            <a:r>
              <a:rPr lang="en-US" sz="1700" dirty="0">
                <a:solidFill>
                  <a:srgbClr val="666666"/>
                </a:solidFill>
                <a:latin typeface="Consolas" charset="0"/>
                <a:ea typeface="Consolas" charset="0"/>
                <a:cs typeface="Consolas" charset="0"/>
              </a:rPr>
              <a:t> your set could be any object, but you should supply one of type </a:t>
            </a:r>
            <a:r>
              <a:rPr lang="en-US" sz="1700" dirty="0">
                <a:solidFill>
                  <a:srgbClr val="0000FF"/>
                </a:solidFill>
                <a:latin typeface="Consolas" charset="0"/>
                <a:ea typeface="Consolas" charset="0"/>
                <a:cs typeface="Consolas" charset="0"/>
              </a:rPr>
              <a:t>Type</a:t>
            </a:r>
            <a:r>
              <a:rPr lang="en-US" sz="1700" dirty="0">
                <a:solidFill>
                  <a:srgbClr val="666666"/>
                </a:solidFill>
                <a:latin typeface="Consolas" charset="0"/>
                <a:ea typeface="Consolas" charset="0"/>
                <a:cs typeface="Consolas" charset="0"/>
              </a:rPr>
              <a:t>*/</a:t>
            </a:r>
            <a:r>
              <a:rPr lang="en-US" sz="1700" dirty="0">
                <a:solidFill>
                  <a:srgbClr val="0000FF"/>
                </a:solidFill>
                <a:latin typeface="Consolas" charset="0"/>
                <a:ea typeface="Consolas" charset="0"/>
                <a:cs typeface="Consolas" charset="0"/>
              </a:rPr>
              <a:t>  </a:t>
            </a:r>
            <a:r>
              <a:rPr lang="en" sz="1800" dirty="0">
                <a:solidFill>
                  <a:srgbClr val="0000FF"/>
                </a:solidFill>
                <a:latin typeface="Consolas"/>
                <a:ea typeface="Consolas"/>
                <a:cs typeface="Consolas"/>
                <a:sym typeface="Consolas"/>
              </a:rPr>
              <a:t>public boolean remove(Object o)</a:t>
            </a:r>
            <a:endParaRPr lang="en" sz="1800" dirty="0">
              <a:solidFill>
                <a:schemeClr val="tx1"/>
              </a:solidFill>
              <a:latin typeface="Consolas"/>
              <a:ea typeface="Consolas"/>
              <a:cs typeface="Consolas"/>
              <a:sym typeface="Consolas"/>
            </a:endParaRPr>
          </a:p>
          <a:p>
            <a:pPr lvl="0" rtl="0">
              <a:spcBef>
                <a:spcPts val="0"/>
              </a:spcBef>
              <a:buNone/>
            </a:pPr>
            <a:endParaRPr lang="en" sz="1800" dirty="0">
              <a:solidFill>
                <a:schemeClr val="tx1"/>
              </a:solidFill>
              <a:latin typeface="Consolas"/>
              <a:ea typeface="Consolas"/>
              <a:cs typeface="Consolas"/>
              <a:sym typeface="Consolas"/>
            </a:endParaRPr>
          </a:p>
          <a:p>
            <a:pPr lvl="0" rtl="0">
              <a:spcBef>
                <a:spcPts val="0"/>
              </a:spcBef>
              <a:buNone/>
            </a:pPr>
            <a:r>
              <a:rPr lang="en" sz="1700" dirty="0">
                <a:solidFill>
                  <a:srgbClr val="666666"/>
                </a:solidFill>
                <a:latin typeface="Consolas" charset="0"/>
                <a:ea typeface="Consolas" charset="0"/>
                <a:cs typeface="Consolas" charset="0"/>
              </a:rPr>
              <a:t>//returns the number of elements in this set</a:t>
            </a:r>
          </a:p>
          <a:p>
            <a:pPr lvl="0" rtl="0">
              <a:spcBef>
                <a:spcPts val="0"/>
              </a:spcBef>
              <a:buNone/>
            </a:pPr>
            <a:r>
              <a:rPr lang="en" sz="1800" dirty="0">
                <a:solidFill>
                  <a:srgbClr val="0000FF"/>
                </a:solidFill>
                <a:latin typeface="Consolas"/>
                <a:ea typeface="Consolas"/>
                <a:cs typeface="Consolas"/>
                <a:sym typeface="Consolas"/>
              </a:rPr>
              <a:t>public int size()</a:t>
            </a:r>
            <a:endParaRPr lang="en" sz="1800" dirty="0">
              <a:solidFill>
                <a:schemeClr val="tx1"/>
              </a:solidFill>
              <a:latin typeface="Consolas"/>
              <a:ea typeface="Consolas"/>
              <a:cs typeface="Consolas"/>
              <a:sym typeface="Consolas"/>
            </a:endParaRPr>
          </a:p>
          <a:p>
            <a:pPr marL="0" lvl="0" indent="0">
              <a:buNone/>
            </a:pPr>
            <a:endParaRPr lang="en-US" sz="1800" dirty="0">
              <a:solidFill>
                <a:srgbClr val="666666"/>
              </a:solidFill>
            </a:endParaRPr>
          </a:p>
          <a:p>
            <a:pPr marL="0" lvl="0" indent="0">
              <a:buNone/>
            </a:pPr>
            <a:r>
              <a:rPr lang="en" sz="1800" dirty="0">
                <a:solidFill>
                  <a:srgbClr val="666666"/>
                </a:solidFill>
                <a:latin typeface="Consolas" charset="0"/>
                <a:ea typeface="Consolas" charset="0"/>
                <a:cs typeface="Consolas" charset="0"/>
              </a:rPr>
              <a:t>//see JavaDocs for more</a:t>
            </a:r>
            <a:r>
              <a:rPr lang="en-US" sz="1800" dirty="0">
                <a:solidFill>
                  <a:srgbClr val="666666"/>
                </a:solidFill>
                <a:latin typeface="Consolas" charset="0"/>
                <a:ea typeface="Consolas" charset="0"/>
                <a:cs typeface="Consolas" charset="0"/>
              </a:rPr>
              <a:t> methods</a:t>
            </a:r>
            <a:endParaRPr lang="en" sz="1800" dirty="0">
              <a:solidFill>
                <a:srgbClr val="666666"/>
              </a:solidFill>
              <a:latin typeface="Consolas" charset="0"/>
              <a:ea typeface="Consolas" charset="0"/>
              <a:cs typeface="Consolas" charset="0"/>
              <a:sym typeface="Consolas"/>
            </a:endParaRPr>
          </a:p>
        </p:txBody>
      </p:sp>
    </p:spTree>
    <p:extLst>
      <p:ext uri="{BB962C8B-B14F-4D97-AF65-F5344CB8AC3E}">
        <p14:creationId xmlns:p14="http://schemas.microsoft.com/office/powerpoint/2010/main" val="3302117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
                                            <p:txEl>
                                              <p:pRg st="0" end="0"/>
                                            </p:txEl>
                                          </p:spTgt>
                                        </p:tgtEl>
                                        <p:attrNameLst>
                                          <p:attrName>style.visibility</p:attrName>
                                        </p:attrNameLst>
                                      </p:cBhvr>
                                      <p:to>
                                        <p:strVal val="visible"/>
                                      </p:to>
                                    </p:set>
                                    <p:animEffect transition="in" filter="fade">
                                      <p:cBhvr>
                                        <p:cTn id="7" dur="500"/>
                                        <p:tgtEl>
                                          <p:spTgt spid="61">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1">
                                            <p:txEl>
                                              <p:pRg st="1" end="1"/>
                                            </p:txEl>
                                          </p:spTgt>
                                        </p:tgtEl>
                                        <p:attrNameLst>
                                          <p:attrName>style.visibility</p:attrName>
                                        </p:attrNameLst>
                                      </p:cBhvr>
                                      <p:to>
                                        <p:strVal val="visible"/>
                                      </p:to>
                                    </p:set>
                                    <p:animEffect transition="in" filter="fade">
                                      <p:cBhvr>
                                        <p:cTn id="10" dur="500"/>
                                        <p:tgtEl>
                                          <p:spTgt spid="61">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1">
                                            <p:txEl>
                                              <p:pRg st="3" end="3"/>
                                            </p:txEl>
                                          </p:spTgt>
                                        </p:tgtEl>
                                        <p:attrNameLst>
                                          <p:attrName>style.visibility</p:attrName>
                                        </p:attrNameLst>
                                      </p:cBhvr>
                                      <p:to>
                                        <p:strVal val="visible"/>
                                      </p:to>
                                    </p:set>
                                    <p:animEffect transition="in" filter="fade">
                                      <p:cBhvr>
                                        <p:cTn id="15" dur="500"/>
                                        <p:tgtEl>
                                          <p:spTgt spid="61">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1">
                                            <p:txEl>
                                              <p:pRg st="4" end="4"/>
                                            </p:txEl>
                                          </p:spTgt>
                                        </p:tgtEl>
                                        <p:attrNameLst>
                                          <p:attrName>style.visibility</p:attrName>
                                        </p:attrNameLst>
                                      </p:cBhvr>
                                      <p:to>
                                        <p:strVal val="visible"/>
                                      </p:to>
                                    </p:set>
                                    <p:animEffect transition="in" filter="fade">
                                      <p:cBhvr>
                                        <p:cTn id="18" dur="500"/>
                                        <p:tgtEl>
                                          <p:spTgt spid="6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1">
                                            <p:txEl>
                                              <p:pRg st="6" end="6"/>
                                            </p:txEl>
                                          </p:spTgt>
                                        </p:tgtEl>
                                        <p:attrNameLst>
                                          <p:attrName>style.visibility</p:attrName>
                                        </p:attrNameLst>
                                      </p:cBhvr>
                                      <p:to>
                                        <p:strVal val="visible"/>
                                      </p:to>
                                    </p:set>
                                    <p:animEffect transition="in" filter="fade">
                                      <p:cBhvr>
                                        <p:cTn id="23" dur="500"/>
                                        <p:tgtEl>
                                          <p:spTgt spid="61">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61">
                                            <p:txEl>
                                              <p:pRg st="7" end="7"/>
                                            </p:txEl>
                                          </p:spTgt>
                                        </p:tgtEl>
                                        <p:attrNameLst>
                                          <p:attrName>style.visibility</p:attrName>
                                        </p:attrNameLst>
                                      </p:cBhvr>
                                      <p:to>
                                        <p:strVal val="visible"/>
                                      </p:to>
                                    </p:set>
                                    <p:animEffect transition="in" filter="fade">
                                      <p:cBhvr>
                                        <p:cTn id="26" dur="500"/>
                                        <p:tgtEl>
                                          <p:spTgt spid="61">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61">
                                            <p:txEl>
                                              <p:pRg st="9" end="9"/>
                                            </p:txEl>
                                          </p:spTgt>
                                        </p:tgtEl>
                                        <p:attrNameLst>
                                          <p:attrName>style.visibility</p:attrName>
                                        </p:attrNameLst>
                                      </p:cBhvr>
                                      <p:to>
                                        <p:strVal val="visible"/>
                                      </p:to>
                                    </p:set>
                                    <p:animEffect transition="in" filter="fade">
                                      <p:cBhvr>
                                        <p:cTn id="31" dur="500"/>
                                        <p:tgtEl>
                                          <p:spTgt spid="61">
                                            <p:txEl>
                                              <p:pRg st="9" end="9"/>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61">
                                            <p:txEl>
                                              <p:pRg st="10" end="10"/>
                                            </p:txEl>
                                          </p:spTgt>
                                        </p:tgtEl>
                                        <p:attrNameLst>
                                          <p:attrName>style.visibility</p:attrName>
                                        </p:attrNameLst>
                                      </p:cBhvr>
                                      <p:to>
                                        <p:strVal val="visible"/>
                                      </p:to>
                                    </p:set>
                                    <p:animEffect transition="in" filter="fade">
                                      <p:cBhvr>
                                        <p:cTn id="34" dur="500"/>
                                        <p:tgtEl>
                                          <p:spTgt spid="61">
                                            <p:txEl>
                                              <p:pRg st="10" end="1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1">
                                            <p:txEl>
                                              <p:pRg st="12" end="12"/>
                                            </p:txEl>
                                          </p:spTgt>
                                        </p:tgtEl>
                                        <p:attrNameLst>
                                          <p:attrName>style.visibility</p:attrName>
                                        </p:attrNameLst>
                                      </p:cBhvr>
                                      <p:to>
                                        <p:strVal val="visible"/>
                                      </p:to>
                                    </p:set>
                                    <p:animEffect transition="in" filter="fade">
                                      <p:cBhvr>
                                        <p:cTn id="39" dur="500"/>
                                        <p:tgtEl>
                                          <p:spTgt spid="61">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Iteration over a </a:t>
            </a:r>
            <a:r>
              <a:rPr lang="en-US" dirty="0" err="1"/>
              <a:t>HashSet</a:t>
            </a:r>
            <a:endParaRPr lang="en-US" dirty="0"/>
          </a:p>
        </p:txBody>
      </p:sp>
      <p:sp>
        <p:nvSpPr>
          <p:cNvPr id="3" name="Text Placeholder 2"/>
          <p:cNvSpPr>
            <a:spLocks noGrp="1"/>
          </p:cNvSpPr>
          <p:nvPr>
            <p:ph type="body" idx="1"/>
          </p:nvPr>
        </p:nvSpPr>
        <p:spPr>
          <a:xfrm>
            <a:off x="76200" y="971550"/>
            <a:ext cx="9067800" cy="3725680"/>
          </a:xfrm>
        </p:spPr>
        <p:txBody>
          <a:bodyPr/>
          <a:lstStyle/>
          <a:p>
            <a:r>
              <a:rPr lang="en-US" sz="2400" dirty="0"/>
              <a:t>You can also iterate over elements stored in a </a:t>
            </a:r>
            <a:r>
              <a:rPr lang="en-US" sz="2400" dirty="0">
                <a:solidFill>
                  <a:srgbClr val="0000FF"/>
                </a:solidFill>
                <a:latin typeface="Consolas"/>
                <a:cs typeface="Consolas"/>
              </a:rPr>
              <a:t>HashSet</a:t>
            </a:r>
            <a:r>
              <a:rPr lang="en-US" sz="2400" dirty="0"/>
              <a:t> by using a </a:t>
            </a:r>
            <a:r>
              <a:rPr lang="en-US" sz="2400" dirty="0">
                <a:solidFill>
                  <a:srgbClr val="0000FF"/>
                </a:solidFill>
                <a:latin typeface="Consolas"/>
                <a:cs typeface="Consolas"/>
              </a:rPr>
              <a:t>for-each</a:t>
            </a:r>
            <a:r>
              <a:rPr lang="en-US" sz="2400" dirty="0"/>
              <a:t> loop.</a:t>
            </a:r>
            <a:endParaRPr lang="en-US" sz="2400" dirty="0">
              <a:solidFill>
                <a:schemeClr val="tx1"/>
              </a:solidFill>
            </a:endParaRPr>
          </a:p>
          <a:p>
            <a:pPr lvl="1">
              <a:buFont typeface="Courier New" charset="0"/>
              <a:buChar char="o"/>
            </a:pPr>
            <a:r>
              <a:rPr lang="en-US" sz="2000" dirty="0"/>
              <a:t>as it is a set, there is no guaranteed order of processing elements</a:t>
            </a:r>
            <a:endParaRPr lang="en-US" sz="2000" dirty="0">
              <a:solidFill>
                <a:schemeClr val="tx1"/>
              </a:solidFill>
            </a:endParaRPr>
          </a:p>
          <a:p>
            <a:pPr marL="334963" lvl="1" indent="0">
              <a:buNone/>
            </a:pPr>
            <a:endParaRPr lang="en-US" sz="800" dirty="0">
              <a:solidFill>
                <a:schemeClr val="tx1"/>
              </a:solidFill>
            </a:endParaRPr>
          </a:p>
          <a:p>
            <a:pPr marL="4763" lvl="1" indent="0">
              <a:buNone/>
            </a:pPr>
            <a:endParaRPr lang="en-US" sz="2000" dirty="0">
              <a:solidFill>
                <a:srgbClr val="0000FF"/>
              </a:solidFill>
              <a:latin typeface="Consolas"/>
              <a:cs typeface="Consolas"/>
            </a:endParaRPr>
          </a:p>
          <a:p>
            <a:pPr marL="4763" lvl="1" indent="0">
              <a:buNone/>
            </a:pPr>
            <a:r>
              <a:rPr lang="en-US" sz="2000" dirty="0" err="1">
                <a:solidFill>
                  <a:srgbClr val="0000FF"/>
                </a:solidFill>
                <a:latin typeface="Consolas"/>
                <a:cs typeface="Consolas"/>
              </a:rPr>
              <a:t>HashSet</a:t>
            </a:r>
            <a:r>
              <a:rPr lang="en-US" sz="2000" dirty="0">
                <a:solidFill>
                  <a:srgbClr val="0000FF"/>
                </a:solidFill>
                <a:latin typeface="Consolas"/>
                <a:cs typeface="Consolas"/>
              </a:rPr>
              <a:t>&lt;String&gt; strings = new HashSet&lt;String&gt;();</a:t>
            </a:r>
            <a:endParaRPr lang="en-US" sz="2000" dirty="0">
              <a:solidFill>
                <a:schemeClr val="tx1"/>
              </a:solidFill>
              <a:latin typeface="Consolas"/>
              <a:cs typeface="Consolas"/>
            </a:endParaRPr>
          </a:p>
          <a:p>
            <a:pPr marL="4763" lvl="1" indent="0">
              <a:buNone/>
            </a:pPr>
            <a:endParaRPr lang="en-US" sz="2000" dirty="0">
              <a:solidFill>
                <a:schemeClr val="tx1"/>
              </a:solidFill>
              <a:latin typeface="Consolas"/>
              <a:cs typeface="Consolas"/>
            </a:endParaRPr>
          </a:p>
          <a:p>
            <a:pPr marL="4763" lvl="1" indent="0">
              <a:buNone/>
            </a:pPr>
            <a:r>
              <a:rPr lang="en-US" sz="2000" dirty="0">
                <a:solidFill>
                  <a:srgbClr val="666666"/>
                </a:solidFill>
                <a:latin typeface="Consolas"/>
                <a:cs typeface="Consolas"/>
              </a:rPr>
              <a:t>//elided adding elements to the set</a:t>
            </a:r>
            <a:endParaRPr lang="en-US" sz="2000" dirty="0">
              <a:solidFill>
                <a:schemeClr val="tx1"/>
              </a:solidFill>
              <a:latin typeface="Consolas"/>
              <a:cs typeface="Consolas"/>
            </a:endParaRPr>
          </a:p>
          <a:p>
            <a:pPr marL="4763" lvl="1" indent="0">
              <a:buNone/>
            </a:pPr>
            <a:endParaRPr lang="en-US" sz="2000" dirty="0">
              <a:solidFill>
                <a:schemeClr val="tx1"/>
              </a:solidFill>
              <a:latin typeface="Consolas"/>
              <a:cs typeface="Consolas"/>
            </a:endParaRPr>
          </a:p>
          <a:p>
            <a:pPr marL="4763" lvl="1" indent="0">
              <a:buNone/>
            </a:pPr>
            <a:r>
              <a:rPr lang="en-US" sz="2000" dirty="0">
                <a:solidFill>
                  <a:srgbClr val="0000FF"/>
                </a:solidFill>
                <a:latin typeface="Consolas"/>
                <a:cs typeface="Consolas"/>
              </a:rPr>
              <a:t>for (String s:strings) {</a:t>
            </a:r>
            <a:r>
              <a:rPr lang="en-US" sz="1400" dirty="0">
                <a:solidFill>
                  <a:schemeClr val="bg2"/>
                </a:solidFill>
                <a:latin typeface="Consolas"/>
                <a:cs typeface="Consolas"/>
              </a:rPr>
              <a:t>//in HashSet strings, of type String, for each element s</a:t>
            </a:r>
            <a:endParaRPr lang="en-US" sz="1400" dirty="0">
              <a:solidFill>
                <a:schemeClr val="tx1"/>
              </a:solidFill>
              <a:latin typeface="Consolas"/>
              <a:cs typeface="Consolas"/>
            </a:endParaRPr>
          </a:p>
          <a:p>
            <a:pPr marL="407988" lvl="1" indent="0">
              <a:buNone/>
            </a:pPr>
            <a:r>
              <a:rPr lang="en-US" sz="2000" dirty="0" err="1">
                <a:solidFill>
                  <a:srgbClr val="0000FF"/>
                </a:solidFill>
                <a:latin typeface="Consolas"/>
                <a:cs typeface="Consolas"/>
              </a:rPr>
              <a:t>System.out.println</a:t>
            </a:r>
            <a:r>
              <a:rPr lang="en-US" sz="2000" dirty="0">
                <a:solidFill>
                  <a:srgbClr val="0000FF"/>
                </a:solidFill>
                <a:latin typeface="Consolas"/>
                <a:cs typeface="Consolas"/>
              </a:rPr>
              <a:t>(s); </a:t>
            </a:r>
            <a:r>
              <a:rPr lang="en-US" sz="1400" dirty="0">
                <a:solidFill>
                  <a:srgbClr val="666666"/>
                </a:solidFill>
                <a:latin typeface="Consolas"/>
                <a:cs typeface="Consolas"/>
              </a:rPr>
              <a:t>//prints all Strings in HashSet</a:t>
            </a:r>
            <a:endParaRPr lang="en-US" sz="1200" dirty="0">
              <a:solidFill>
                <a:schemeClr val="tx1"/>
              </a:solidFill>
              <a:latin typeface="Consolas"/>
              <a:cs typeface="Consolas"/>
            </a:endParaRPr>
          </a:p>
          <a:p>
            <a:pPr marL="4763" lvl="1" indent="0">
              <a:buNone/>
            </a:pPr>
            <a:r>
              <a:rPr lang="en-US" sz="2000" dirty="0">
                <a:solidFill>
                  <a:srgbClr val="0000FF"/>
                </a:solidFill>
                <a:latin typeface="Consolas"/>
                <a:cs typeface="Consolas"/>
              </a:rPr>
              <a:t>}</a:t>
            </a:r>
            <a:endParaRPr lang="en-US" sz="2000" dirty="0">
              <a:solidFill>
                <a:schemeClr val="tx1"/>
              </a:solidFill>
              <a:latin typeface="Consolas"/>
              <a:cs typeface="Consolas"/>
            </a:endParaRPr>
          </a:p>
        </p:txBody>
      </p:sp>
    </p:spTree>
    <p:extLst>
      <p:ext uri="{BB962C8B-B14F-4D97-AF65-F5344CB8AC3E}">
        <p14:creationId xmlns:p14="http://schemas.microsoft.com/office/powerpoint/2010/main" val="3604729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9" end="9"/>
                                            </p:txEl>
                                          </p:spTgt>
                                        </p:tgtEl>
                                        <p:attrNameLst>
                                          <p:attrName>style.visibility</p:attrName>
                                        </p:attrNameLst>
                                      </p:cBhvr>
                                      <p:to>
                                        <p:strVal val="visible"/>
                                      </p:to>
                                    </p:set>
                                    <p:animEffect transition="in" filter="fade">
                                      <p:cBhvr>
                                        <p:cTn id="24" dur="500"/>
                                        <p:tgtEl>
                                          <p:spTgt spid="3">
                                            <p:txEl>
                                              <p:pRg st="9" end="9"/>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animEffect transition="in" filter="fade">
                                      <p:cBhvr>
                                        <p:cTn id="2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5"/>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HashSet Example</a:t>
            </a:r>
          </a:p>
        </p:txBody>
      </p:sp>
      <p:sp>
        <p:nvSpPr>
          <p:cNvPr id="75" name="Shape 75"/>
          <p:cNvSpPr txBox="1">
            <a:spLocks noGrp="1"/>
          </p:cNvSpPr>
          <p:nvPr>
            <p:ph type="body" idx="1"/>
          </p:nvPr>
        </p:nvSpPr>
        <p:spPr>
          <a:xfrm>
            <a:off x="76200" y="987822"/>
            <a:ext cx="9144000" cy="3949700"/>
          </a:xfrm>
          <a:prstGeom prst="rect">
            <a:avLst/>
          </a:prstGeom>
        </p:spPr>
        <p:txBody>
          <a:bodyPr lIns="91425" tIns="91425" rIns="91425" bIns="91425" anchor="t" anchorCtr="0">
            <a:noAutofit/>
          </a:bodyPr>
          <a:lstStyle/>
          <a:p>
            <a:pPr rtl="0">
              <a:spcBef>
                <a:spcPts val="0"/>
              </a:spcBef>
              <a:buNone/>
            </a:pPr>
            <a:r>
              <a:rPr lang="en" sz="1800" dirty="0">
                <a:solidFill>
                  <a:srgbClr val="666666"/>
                </a:solidFill>
                <a:latin typeface="Consolas"/>
                <a:ea typeface="Consolas"/>
                <a:cs typeface="Consolas"/>
                <a:sym typeface="Consolas"/>
              </a:rPr>
              <a:t>//</a:t>
            </a:r>
            <a:r>
              <a:rPr lang="en" sz="1800" dirty="0" err="1">
                <a:solidFill>
                  <a:srgbClr val="666666"/>
                </a:solidFill>
                <a:latin typeface="Consolas"/>
                <a:ea typeface="Consolas"/>
                <a:cs typeface="Consolas"/>
                <a:sym typeface="Consolas"/>
              </a:rPr>
              <a:t>som</a:t>
            </a:r>
            <a:r>
              <a:rPr lang="en-US" sz="1800" dirty="0" err="1">
                <a:solidFill>
                  <a:srgbClr val="666666"/>
                </a:solidFill>
                <a:latin typeface="Consolas"/>
                <a:ea typeface="Consolas"/>
                <a:cs typeface="Consolas"/>
                <a:sym typeface="Consolas"/>
              </a:rPr>
              <a:t>ew</a:t>
            </a:r>
            <a:r>
              <a:rPr lang="en" sz="1800" dirty="0">
                <a:solidFill>
                  <a:srgbClr val="666666"/>
                </a:solidFill>
                <a:latin typeface="Consolas"/>
                <a:ea typeface="Consolas"/>
                <a:cs typeface="Consolas"/>
                <a:sym typeface="Consolas"/>
              </a:rPr>
              <a:t>here in your app</a:t>
            </a:r>
          </a:p>
          <a:p>
            <a:pPr rtl="0">
              <a:spcBef>
                <a:spcPts val="0"/>
              </a:spcBef>
              <a:buNone/>
            </a:pPr>
            <a:r>
              <a:rPr lang="en" sz="1800" dirty="0">
                <a:solidFill>
                  <a:srgbClr val="0000FF"/>
                </a:solidFill>
                <a:latin typeface="Consolas"/>
                <a:ea typeface="Consolas"/>
                <a:cs typeface="Consolas"/>
                <a:sym typeface="Consolas"/>
              </a:rPr>
              <a:t>HashSet&lt;String&gt; springCourses = new HashSet&lt;String&gt;();</a:t>
            </a:r>
          </a:p>
          <a:p>
            <a:pPr rtl="0">
              <a:spcBef>
                <a:spcPts val="0"/>
              </a:spcBef>
              <a:buNone/>
            </a:pPr>
            <a:r>
              <a:rPr lang="en" sz="1800" dirty="0">
                <a:solidFill>
                  <a:srgbClr val="0000FF"/>
                </a:solidFill>
                <a:latin typeface="Consolas"/>
                <a:ea typeface="Consolas"/>
                <a:cs typeface="Consolas"/>
                <a:sym typeface="Consolas"/>
              </a:rPr>
              <a:t>springCourses.add(“BIOL0200”);</a:t>
            </a:r>
          </a:p>
          <a:p>
            <a:pPr rtl="0">
              <a:spcBef>
                <a:spcPts val="0"/>
              </a:spcBef>
              <a:buNone/>
            </a:pPr>
            <a:r>
              <a:rPr lang="en" sz="1800" dirty="0">
                <a:solidFill>
                  <a:srgbClr val="0000FF"/>
                </a:solidFill>
                <a:latin typeface="Consolas"/>
                <a:ea typeface="Consolas"/>
                <a:cs typeface="Consolas"/>
                <a:sym typeface="Consolas"/>
              </a:rPr>
              <a:t>springCourses.add(“ECON0110”);</a:t>
            </a:r>
          </a:p>
          <a:p>
            <a:pPr rtl="0">
              <a:spcBef>
                <a:spcPts val="0"/>
              </a:spcBef>
              <a:buNone/>
            </a:pPr>
            <a:r>
              <a:rPr lang="en" sz="1800" dirty="0">
                <a:solidFill>
                  <a:srgbClr val="666666"/>
                </a:solidFill>
                <a:latin typeface="Consolas"/>
                <a:ea typeface="Consolas"/>
                <a:cs typeface="Consolas"/>
                <a:sym typeface="Consolas"/>
              </a:rPr>
              <a:t>//elided adding rest of Banner </a:t>
            </a:r>
          </a:p>
          <a:p>
            <a:pPr rtl="0">
              <a:spcBef>
                <a:spcPts val="0"/>
              </a:spcBef>
              <a:buNone/>
            </a:pPr>
            <a:endParaRPr sz="1800" dirty="0">
              <a:solidFill>
                <a:srgbClr val="0000FF"/>
              </a:solidFill>
              <a:latin typeface="Consolas"/>
              <a:ea typeface="Consolas"/>
              <a:cs typeface="Consolas"/>
              <a:sym typeface="Consolas"/>
            </a:endParaRPr>
          </a:p>
          <a:p>
            <a:pPr rtl="0">
              <a:spcBef>
                <a:spcPts val="0"/>
              </a:spcBef>
              <a:buNone/>
            </a:pPr>
            <a:r>
              <a:rPr lang="en" sz="1800" dirty="0">
                <a:solidFill>
                  <a:srgbClr val="666666"/>
                </a:solidFill>
                <a:latin typeface="Consolas"/>
                <a:ea typeface="Consolas"/>
                <a:cs typeface="Consolas"/>
                <a:sym typeface="Consolas"/>
              </a:rPr>
              <a:t>//in another part of your program</a:t>
            </a:r>
          </a:p>
          <a:p>
            <a:pPr rtl="0">
              <a:spcBef>
                <a:spcPts val="0"/>
              </a:spcBef>
              <a:buNone/>
            </a:pPr>
            <a:r>
              <a:rPr lang="en" sz="1800" dirty="0">
                <a:solidFill>
                  <a:srgbClr val="0000FF"/>
                </a:solidFill>
                <a:latin typeface="Consolas"/>
                <a:ea typeface="Consolas"/>
                <a:cs typeface="Consolas"/>
                <a:sym typeface="Consolas"/>
              </a:rPr>
              <a:t>if (springCourses.contains(“CS0160”){</a:t>
            </a:r>
          </a:p>
          <a:p>
            <a:pPr rtl="0">
              <a:spcBef>
                <a:spcPts val="0"/>
              </a:spcBef>
              <a:buNone/>
            </a:pPr>
            <a:r>
              <a:rPr lang="en" sz="1800" dirty="0">
                <a:solidFill>
                  <a:srgbClr val="0000FF"/>
                </a:solidFill>
                <a:latin typeface="Consolas"/>
                <a:ea typeface="Consolas"/>
                <a:cs typeface="Consolas"/>
                <a:sym typeface="Consolas"/>
              </a:rPr>
              <a:t>    System.out.println(“I can take cs16 next semester!”);</a:t>
            </a:r>
          </a:p>
          <a:p>
            <a:pPr rtl="0">
              <a:spcBef>
                <a:spcPts val="0"/>
              </a:spcBef>
              <a:buNone/>
            </a:pPr>
            <a:r>
              <a:rPr lang="en" sz="1800" dirty="0">
                <a:solidFill>
                  <a:srgbClr val="0000FF"/>
                </a:solidFill>
                <a:latin typeface="Consolas"/>
                <a:ea typeface="Consolas"/>
                <a:cs typeface="Consolas"/>
                <a:sym typeface="Consolas"/>
              </a:rPr>
              <a:t>}</a:t>
            </a:r>
          </a:p>
          <a:p>
            <a:pPr>
              <a:spcBef>
                <a:spcPts val="0"/>
              </a:spcBef>
              <a:buNone/>
            </a:pPr>
            <a:r>
              <a:rPr lang="en" sz="1800" dirty="0">
                <a:solidFill>
                  <a:schemeClr val="dk2"/>
                </a:solidFill>
                <a:latin typeface="Consolas"/>
                <a:ea typeface="Consolas"/>
                <a:cs typeface="Consolas"/>
                <a:sym typeface="Consolas"/>
              </a:rPr>
              <a:t>//elided checking for other classes</a:t>
            </a:r>
            <a:endParaRPr lang="de-DE" sz="1800" dirty="0">
              <a:solidFill>
                <a:schemeClr val="dk2"/>
              </a:solidFill>
              <a:latin typeface="Consolas"/>
              <a:ea typeface="Consolas"/>
              <a:cs typeface="Consolas"/>
              <a:sym typeface="Consolas"/>
            </a:endParaRPr>
          </a:p>
          <a:p>
            <a:pPr>
              <a:spcBef>
                <a:spcPts val="0"/>
              </a:spcBef>
              <a:buNone/>
            </a:pPr>
            <a:endParaRPr lang="en" sz="1800" dirty="0">
              <a:solidFill>
                <a:schemeClr val="dk2"/>
              </a:solidFill>
              <a:latin typeface="Consolas"/>
              <a:ea typeface="Consolas"/>
              <a:cs typeface="Consolas"/>
              <a:sym typeface="Consolas"/>
            </a:endParaRPr>
          </a:p>
          <a:p>
            <a:pPr marL="0">
              <a:spcBef>
                <a:spcPts val="0"/>
              </a:spcBef>
              <a:buNone/>
            </a:pPr>
            <a:r>
              <a:rPr lang="en-US" sz="1800" dirty="0">
                <a:solidFill>
                  <a:schemeClr val="tx1"/>
                </a:solidFill>
                <a:latin typeface="Arial" charset="0"/>
                <a:ea typeface="Arial" charset="0"/>
                <a:cs typeface="Arial" charset="0"/>
                <a:sym typeface="Consolas"/>
              </a:rPr>
              <a:t>As we will see, e</a:t>
            </a:r>
            <a:r>
              <a:rPr lang="en" sz="1800" dirty="0">
                <a:solidFill>
                  <a:schemeClr val="tx1"/>
                </a:solidFill>
                <a:latin typeface="Arial" charset="0"/>
                <a:ea typeface="Arial" charset="0"/>
                <a:cs typeface="Arial" charset="0"/>
                <a:sym typeface="Consolas"/>
              </a:rPr>
              <a:t>ach</a:t>
            </a:r>
            <a:r>
              <a:rPr lang="en-US" sz="1800" dirty="0">
                <a:solidFill>
                  <a:schemeClr val="tx1"/>
                </a:solidFill>
                <a:latin typeface="Arial" charset="0"/>
                <a:ea typeface="Arial" charset="0"/>
                <a:cs typeface="Arial" charset="0"/>
                <a:sym typeface="Consolas"/>
              </a:rPr>
              <a:t> </a:t>
            </a:r>
            <a:r>
              <a:rPr lang="en" sz="1800" dirty="0">
                <a:solidFill>
                  <a:schemeClr val="tx1"/>
                </a:solidFill>
                <a:latin typeface="Arial" charset="0"/>
                <a:ea typeface="Arial" charset="0"/>
                <a:cs typeface="Arial" charset="0"/>
                <a:sym typeface="Consolas"/>
              </a:rPr>
              <a:t>check for set membership takes just </a:t>
            </a:r>
            <a:r>
              <a:rPr lang="en" sz="1800" dirty="0">
                <a:solidFill>
                  <a:srgbClr val="FF0000"/>
                </a:solidFill>
                <a:latin typeface="Arial" charset="0"/>
                <a:ea typeface="Arial" charset="0"/>
                <a:cs typeface="Arial" charset="0"/>
                <a:sym typeface="Consolas"/>
              </a:rPr>
              <a:t>O(</a:t>
            </a:r>
            <a:r>
              <a:rPr lang="de-DE" sz="1800" dirty="0">
                <a:solidFill>
                  <a:srgbClr val="FF0000"/>
                </a:solidFill>
                <a:latin typeface="Arial" charset="0"/>
                <a:ea typeface="Arial" charset="0"/>
                <a:cs typeface="Arial" charset="0"/>
                <a:sym typeface="Consolas"/>
              </a:rPr>
              <a:t>1</a:t>
            </a:r>
            <a:r>
              <a:rPr lang="en" sz="1800" dirty="0">
                <a:solidFill>
                  <a:srgbClr val="FF0000"/>
                </a:solidFill>
                <a:latin typeface="Arial" charset="0"/>
                <a:ea typeface="Arial" charset="0"/>
                <a:cs typeface="Arial" charset="0"/>
                <a:sym typeface="Consolas"/>
              </a:rPr>
              <a:t>)</a:t>
            </a:r>
            <a:r>
              <a:rPr lang="en" sz="1800" dirty="0">
                <a:solidFill>
                  <a:schemeClr val="tx1"/>
                </a:solidFill>
                <a:latin typeface="Arial" charset="0"/>
                <a:ea typeface="Arial" charset="0"/>
                <a:cs typeface="Arial" charset="0"/>
                <a:sym typeface="Consolas"/>
              </a:rPr>
              <a:t>!</a:t>
            </a:r>
            <a:r>
              <a:rPr lang="en-US" sz="1800" dirty="0">
                <a:solidFill>
                  <a:schemeClr val="tx1"/>
                </a:solidFill>
                <a:latin typeface="Arial" charset="0"/>
                <a:ea typeface="Arial" charset="0"/>
                <a:cs typeface="Arial" charset="0"/>
                <a:sym typeface="Consolas"/>
              </a:rPr>
              <a:t> i.e., no actual searching!</a:t>
            </a:r>
            <a:endParaRPr lang="en" sz="1800" dirty="0">
              <a:solidFill>
                <a:schemeClr val="tx1"/>
              </a:solidFill>
              <a:latin typeface="Arial" charset="0"/>
              <a:ea typeface="Arial" charset="0"/>
              <a:cs typeface="Arial" charset="0"/>
              <a:sym typeface="Consolas"/>
            </a:endParaRPr>
          </a:p>
        </p:txBody>
      </p:sp>
    </p:spTree>
    <p:extLst>
      <p:ext uri="{BB962C8B-B14F-4D97-AF65-F5344CB8AC3E}">
        <p14:creationId xmlns:p14="http://schemas.microsoft.com/office/powerpoint/2010/main" val="272565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5">
                                            <p:txEl>
                                              <p:pRg st="0" end="0"/>
                                            </p:txEl>
                                          </p:spTgt>
                                        </p:tgtEl>
                                        <p:attrNameLst>
                                          <p:attrName>style.visibility</p:attrName>
                                        </p:attrNameLst>
                                      </p:cBhvr>
                                      <p:to>
                                        <p:strVal val="visible"/>
                                      </p:to>
                                    </p:set>
                                    <p:animEffect transition="in" filter="fade">
                                      <p:cBhvr>
                                        <p:cTn id="7" dur="500"/>
                                        <p:tgtEl>
                                          <p:spTgt spid="7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5">
                                            <p:txEl>
                                              <p:pRg st="1" end="1"/>
                                            </p:txEl>
                                          </p:spTgt>
                                        </p:tgtEl>
                                        <p:attrNameLst>
                                          <p:attrName>style.visibility</p:attrName>
                                        </p:attrNameLst>
                                      </p:cBhvr>
                                      <p:to>
                                        <p:strVal val="visible"/>
                                      </p:to>
                                    </p:set>
                                    <p:animEffect transition="in" filter="fade">
                                      <p:cBhvr>
                                        <p:cTn id="10" dur="500"/>
                                        <p:tgtEl>
                                          <p:spTgt spid="75">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75">
                                            <p:txEl>
                                              <p:pRg st="2" end="2"/>
                                            </p:txEl>
                                          </p:spTgt>
                                        </p:tgtEl>
                                        <p:attrNameLst>
                                          <p:attrName>style.visibility</p:attrName>
                                        </p:attrNameLst>
                                      </p:cBhvr>
                                      <p:to>
                                        <p:strVal val="visible"/>
                                      </p:to>
                                    </p:set>
                                    <p:animEffect transition="in" filter="fade">
                                      <p:cBhvr>
                                        <p:cTn id="13" dur="500"/>
                                        <p:tgtEl>
                                          <p:spTgt spid="75">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75">
                                            <p:txEl>
                                              <p:pRg st="3" end="3"/>
                                            </p:txEl>
                                          </p:spTgt>
                                        </p:tgtEl>
                                        <p:attrNameLst>
                                          <p:attrName>style.visibility</p:attrName>
                                        </p:attrNameLst>
                                      </p:cBhvr>
                                      <p:to>
                                        <p:strVal val="visible"/>
                                      </p:to>
                                    </p:set>
                                    <p:animEffect transition="in" filter="fade">
                                      <p:cBhvr>
                                        <p:cTn id="16" dur="500"/>
                                        <p:tgtEl>
                                          <p:spTgt spid="75">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75">
                                            <p:txEl>
                                              <p:pRg st="4" end="4"/>
                                            </p:txEl>
                                          </p:spTgt>
                                        </p:tgtEl>
                                        <p:attrNameLst>
                                          <p:attrName>style.visibility</p:attrName>
                                        </p:attrNameLst>
                                      </p:cBhvr>
                                      <p:to>
                                        <p:strVal val="visible"/>
                                      </p:to>
                                    </p:set>
                                    <p:animEffect transition="in" filter="fade">
                                      <p:cBhvr>
                                        <p:cTn id="19" dur="500"/>
                                        <p:tgtEl>
                                          <p:spTgt spid="75">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75">
                                            <p:txEl>
                                              <p:pRg st="6" end="6"/>
                                            </p:txEl>
                                          </p:spTgt>
                                        </p:tgtEl>
                                        <p:attrNameLst>
                                          <p:attrName>style.visibility</p:attrName>
                                        </p:attrNameLst>
                                      </p:cBhvr>
                                      <p:to>
                                        <p:strVal val="visible"/>
                                      </p:to>
                                    </p:set>
                                    <p:animEffect transition="in" filter="fade">
                                      <p:cBhvr>
                                        <p:cTn id="24" dur="500"/>
                                        <p:tgtEl>
                                          <p:spTgt spid="75">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75">
                                            <p:txEl>
                                              <p:pRg st="7" end="7"/>
                                            </p:txEl>
                                          </p:spTgt>
                                        </p:tgtEl>
                                        <p:attrNameLst>
                                          <p:attrName>style.visibility</p:attrName>
                                        </p:attrNameLst>
                                      </p:cBhvr>
                                      <p:to>
                                        <p:strVal val="visible"/>
                                      </p:to>
                                    </p:set>
                                    <p:animEffect transition="in" filter="fade">
                                      <p:cBhvr>
                                        <p:cTn id="27" dur="500"/>
                                        <p:tgtEl>
                                          <p:spTgt spid="75">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75">
                                            <p:txEl>
                                              <p:pRg st="8" end="8"/>
                                            </p:txEl>
                                          </p:spTgt>
                                        </p:tgtEl>
                                        <p:attrNameLst>
                                          <p:attrName>style.visibility</p:attrName>
                                        </p:attrNameLst>
                                      </p:cBhvr>
                                      <p:to>
                                        <p:strVal val="visible"/>
                                      </p:to>
                                    </p:set>
                                    <p:animEffect transition="in" filter="fade">
                                      <p:cBhvr>
                                        <p:cTn id="30" dur="500"/>
                                        <p:tgtEl>
                                          <p:spTgt spid="75">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75">
                                            <p:txEl>
                                              <p:pRg st="9" end="9"/>
                                            </p:txEl>
                                          </p:spTgt>
                                        </p:tgtEl>
                                        <p:attrNameLst>
                                          <p:attrName>style.visibility</p:attrName>
                                        </p:attrNameLst>
                                      </p:cBhvr>
                                      <p:to>
                                        <p:strVal val="visible"/>
                                      </p:to>
                                    </p:set>
                                    <p:animEffect transition="in" filter="fade">
                                      <p:cBhvr>
                                        <p:cTn id="33" dur="500"/>
                                        <p:tgtEl>
                                          <p:spTgt spid="75">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75">
                                            <p:txEl>
                                              <p:pRg st="10" end="10"/>
                                            </p:txEl>
                                          </p:spTgt>
                                        </p:tgtEl>
                                        <p:attrNameLst>
                                          <p:attrName>style.visibility</p:attrName>
                                        </p:attrNameLst>
                                      </p:cBhvr>
                                      <p:to>
                                        <p:strVal val="visible"/>
                                      </p:to>
                                    </p:set>
                                    <p:animEffect transition="in" filter="fade">
                                      <p:cBhvr>
                                        <p:cTn id="36" dur="500"/>
                                        <p:tgtEl>
                                          <p:spTgt spid="75">
                                            <p:txEl>
                                              <p:pRg st="10" end="1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5">
                                            <p:txEl>
                                              <p:pRg st="12" end="12"/>
                                            </p:txEl>
                                          </p:spTgt>
                                        </p:tgtEl>
                                        <p:attrNameLst>
                                          <p:attrName>style.visibility</p:attrName>
                                        </p:attrNameLst>
                                      </p:cBhvr>
                                      <p:to>
                                        <p:strVal val="visible"/>
                                      </p:to>
                                    </p:set>
                                    <p:animEffect transition="in" filter="fade">
                                      <p:cBhvr>
                                        <p:cTn id="41" dur="500"/>
                                        <p:tgtEl>
                                          <p:spTgt spid="7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457200" y="190350"/>
            <a:ext cx="8229600" cy="857400"/>
          </a:xfrm>
          <a:prstGeom prst="rect">
            <a:avLst/>
          </a:prstGeom>
        </p:spPr>
        <p:txBody>
          <a:bodyPr lIns="91425" tIns="91425" rIns="91425" bIns="91425" anchor="b" anchorCtr="0">
            <a:noAutofit/>
          </a:bodyPr>
          <a:lstStyle/>
          <a:p>
            <a:pPr>
              <a:spcBef>
                <a:spcPts val="0"/>
              </a:spcBef>
              <a:buNone/>
            </a:pPr>
            <a:r>
              <a:rPr lang="en" dirty="0"/>
              <a:t>Introducing… Maps (1/3)</a:t>
            </a:r>
          </a:p>
        </p:txBody>
      </p:sp>
      <p:sp>
        <p:nvSpPr>
          <p:cNvPr id="42" name="Shape 42"/>
          <p:cNvSpPr txBox="1">
            <a:spLocks noGrp="1"/>
          </p:cNvSpPr>
          <p:nvPr>
            <p:ph type="body" idx="1"/>
          </p:nvPr>
        </p:nvSpPr>
        <p:spPr>
          <a:xfrm>
            <a:off x="-1" y="972858"/>
            <a:ext cx="6705601" cy="3725699"/>
          </a:xfrm>
          <a:prstGeom prst="rect">
            <a:avLst/>
          </a:prstGeom>
        </p:spPr>
        <p:txBody>
          <a:bodyPr lIns="91425" tIns="91425" rIns="91425" bIns="91425" anchor="t" anchorCtr="0">
            <a:noAutofit/>
          </a:bodyPr>
          <a:lstStyle/>
          <a:p>
            <a:pPr marL="381000" lvl="0" indent="-342900" rtl="0">
              <a:spcBef>
                <a:spcPts val="0"/>
              </a:spcBef>
              <a:buClr>
                <a:schemeClr val="dk1"/>
              </a:buClr>
              <a:buSzPct val="100000"/>
            </a:pPr>
            <a:r>
              <a:rPr lang="en" sz="2400" dirty="0"/>
              <a:t>Maps are used to store (key, value) pairs.</a:t>
            </a:r>
          </a:p>
          <a:p>
            <a:pPr marL="601663" lvl="1"/>
            <a:r>
              <a:rPr lang="en" sz="1800" dirty="0"/>
              <a:t> a key is used to lookup its corresponding value</a:t>
            </a:r>
          </a:p>
          <a:p>
            <a:pPr marL="381000" lvl="0" indent="-342900" rtl="0">
              <a:spcBef>
                <a:spcPts val="0"/>
              </a:spcBef>
              <a:buClr>
                <a:schemeClr val="dk1"/>
              </a:buClr>
              <a:buSzPct val="100000"/>
            </a:pPr>
            <a:r>
              <a:rPr lang="en" sz="2400" dirty="0"/>
              <a:t>(Word, Definition) in a dictionary</a:t>
            </a:r>
          </a:p>
          <a:p>
            <a:pPr marL="381000" lvl="0" indent="-342900" rtl="0">
              <a:spcBef>
                <a:spcPts val="0"/>
              </a:spcBef>
              <a:buClr>
                <a:schemeClr val="dk1"/>
              </a:buClr>
              <a:buSzPct val="100000"/>
            </a:pPr>
            <a:r>
              <a:rPr lang="en" sz="2400" dirty="0"/>
              <a:t>(Brown ID, Person) in </a:t>
            </a:r>
            <a:r>
              <a:rPr lang="en-US" sz="2400" dirty="0"/>
              <a:t>B</a:t>
            </a:r>
            <a:r>
              <a:rPr lang="en" sz="2400" dirty="0"/>
              <a:t>anner</a:t>
            </a:r>
          </a:p>
          <a:p>
            <a:pPr marL="381000" lvl="0" indent="-342900">
              <a:spcBef>
                <a:spcPts val="0"/>
              </a:spcBef>
              <a:buClr>
                <a:schemeClr val="dk1"/>
              </a:buClr>
              <a:buSzPct val="100000"/>
            </a:pPr>
            <a:r>
              <a:rPr lang="en" sz="2400" dirty="0"/>
              <a:t>(Name, Phone #) in a contacts list</a:t>
            </a:r>
          </a:p>
          <a:p>
            <a:pPr marL="381000" lvl="0" indent="-342900">
              <a:spcBef>
                <a:spcPts val="0"/>
              </a:spcBef>
              <a:buClr>
                <a:schemeClr val="dk1"/>
              </a:buClr>
              <a:buSzPct val="100000"/>
            </a:pPr>
            <a:r>
              <a:rPr lang="en" sz="2400" dirty="0"/>
              <a:t>(Identifier, Memory address) in compiler–called symbol table</a:t>
            </a:r>
          </a:p>
          <a:p>
            <a:pPr marL="381000" lvl="0" indent="-342900">
              <a:spcBef>
                <a:spcPts val="0"/>
              </a:spcBef>
              <a:buClr>
                <a:schemeClr val="dk1"/>
              </a:buClr>
              <a:buSzPct val="100000"/>
            </a:pPr>
            <a:r>
              <a:rPr lang="en" sz="2400" dirty="0"/>
              <a:t>Think of a map as discrete function that maps from domain to co-domain                                                </a:t>
            </a:r>
          </a:p>
        </p:txBody>
      </p:sp>
      <p:pic>
        <p:nvPicPr>
          <p:cNvPr id="6" name="Shape 43"/>
          <p:cNvPicPr preferRelativeResize="0"/>
          <p:nvPr/>
        </p:nvPicPr>
        <p:blipFill>
          <a:blip r:embed="rId3">
            <a:alphaModFix/>
          </a:blip>
          <a:stretch>
            <a:fillRect/>
          </a:stretch>
        </p:blipFill>
        <p:spPr>
          <a:xfrm>
            <a:off x="6096000" y="1398997"/>
            <a:ext cx="1676399" cy="1447801"/>
          </a:xfrm>
          <a:prstGeom prst="rect">
            <a:avLst/>
          </a:prstGeom>
          <a:noFill/>
          <a:ln>
            <a:noFill/>
          </a:ln>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8918" y="3001772"/>
            <a:ext cx="2447882" cy="168104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animEffect transition="in" filter="fade">
                                      <p:cBhvr>
                                        <p:cTn id="7" dur="500"/>
                                        <p:tgtEl>
                                          <p:spTgt spid="4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2">
                                            <p:txEl>
                                              <p:pRg st="1" end="1"/>
                                            </p:txEl>
                                          </p:spTgt>
                                        </p:tgtEl>
                                        <p:attrNameLst>
                                          <p:attrName>style.visibility</p:attrName>
                                        </p:attrNameLst>
                                      </p:cBhvr>
                                      <p:to>
                                        <p:strVal val="visible"/>
                                      </p:to>
                                    </p:set>
                                    <p:animEffect transition="in" filter="fade">
                                      <p:cBhvr>
                                        <p:cTn id="12" dur="500"/>
                                        <p:tgtEl>
                                          <p:spTgt spid="4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2">
                                            <p:txEl>
                                              <p:pRg st="2" end="2"/>
                                            </p:txEl>
                                          </p:spTgt>
                                        </p:tgtEl>
                                        <p:attrNameLst>
                                          <p:attrName>style.visibility</p:attrName>
                                        </p:attrNameLst>
                                      </p:cBhvr>
                                      <p:to>
                                        <p:strVal val="visible"/>
                                      </p:to>
                                    </p:set>
                                    <p:animEffect transition="in" filter="fade">
                                      <p:cBhvr>
                                        <p:cTn id="17" dur="500"/>
                                        <p:tgtEl>
                                          <p:spTgt spid="42">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2">
                                            <p:txEl>
                                              <p:pRg st="3" end="3"/>
                                            </p:txEl>
                                          </p:spTgt>
                                        </p:tgtEl>
                                        <p:attrNameLst>
                                          <p:attrName>style.visibility</p:attrName>
                                        </p:attrNameLst>
                                      </p:cBhvr>
                                      <p:to>
                                        <p:strVal val="visible"/>
                                      </p:to>
                                    </p:set>
                                    <p:animEffect transition="in" filter="fade">
                                      <p:cBhvr>
                                        <p:cTn id="25" dur="500"/>
                                        <p:tgtEl>
                                          <p:spTgt spid="42">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2">
                                            <p:txEl>
                                              <p:pRg st="4" end="4"/>
                                            </p:txEl>
                                          </p:spTgt>
                                        </p:tgtEl>
                                        <p:attrNameLst>
                                          <p:attrName>style.visibility</p:attrName>
                                        </p:attrNameLst>
                                      </p:cBhvr>
                                      <p:to>
                                        <p:strVal val="visible"/>
                                      </p:to>
                                    </p:set>
                                    <p:animEffect transition="in" filter="fade">
                                      <p:cBhvr>
                                        <p:cTn id="30" dur="500"/>
                                        <p:tgtEl>
                                          <p:spTgt spid="42">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2">
                                            <p:txEl>
                                              <p:pRg st="5" end="5"/>
                                            </p:txEl>
                                          </p:spTgt>
                                        </p:tgtEl>
                                        <p:attrNameLst>
                                          <p:attrName>style.visibility</p:attrName>
                                        </p:attrNameLst>
                                      </p:cBhvr>
                                      <p:to>
                                        <p:strVal val="visible"/>
                                      </p:to>
                                    </p:set>
                                    <p:animEffect transition="in" filter="fade">
                                      <p:cBhvr>
                                        <p:cTn id="35" dur="500"/>
                                        <p:tgtEl>
                                          <p:spTgt spid="42">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2">
                                            <p:txEl>
                                              <p:pRg st="6" end="6"/>
                                            </p:txEl>
                                          </p:spTgt>
                                        </p:tgtEl>
                                        <p:attrNameLst>
                                          <p:attrName>style.visibility</p:attrName>
                                        </p:attrNameLst>
                                      </p:cBhvr>
                                      <p:to>
                                        <p:strVal val="visible"/>
                                      </p:to>
                                    </p:set>
                                    <p:animEffect transition="in" filter="fade">
                                      <p:cBhvr>
                                        <p:cTn id="40" dur="500"/>
                                        <p:tgtEl>
                                          <p:spTgt spid="4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dirty="0"/>
              <a:t>Introducing… Maps (2/3)</a:t>
            </a:r>
          </a:p>
        </p:txBody>
      </p:sp>
      <p:sp>
        <p:nvSpPr>
          <p:cNvPr id="88" name="Shape 88"/>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381000" indent="-342900"/>
            <a:r>
              <a:rPr lang="en" sz="2400" dirty="0"/>
              <a:t>Java provides </a:t>
            </a:r>
            <a:r>
              <a:rPr lang="en" sz="2400" dirty="0">
                <a:solidFill>
                  <a:srgbClr val="0000FF"/>
                </a:solidFill>
                <a:latin typeface="Consolas"/>
                <a:ea typeface="Consolas"/>
                <a:cs typeface="Consolas"/>
                <a:sym typeface="Consolas"/>
              </a:rPr>
              <a:t>java.util.HashMap&lt;K,V&gt; </a:t>
            </a:r>
            <a:r>
              <a:rPr lang="en" sz="2400" dirty="0">
                <a:solidFill>
                  <a:schemeClr val="tx1"/>
                </a:solidFill>
                <a:latin typeface="+mn-lt"/>
                <a:ea typeface="Consolas"/>
                <a:cs typeface="Consolas"/>
                <a:sym typeface="Consolas"/>
              </a:rPr>
              <a:t>class</a:t>
            </a:r>
            <a:endParaRPr lang="en-US" sz="2400" dirty="0">
              <a:solidFill>
                <a:schemeClr val="tx1"/>
              </a:solidFill>
              <a:latin typeface="+mn-lt"/>
              <a:ea typeface="Consolas"/>
              <a:cs typeface="Consolas"/>
              <a:sym typeface="Consolas"/>
            </a:endParaRPr>
          </a:p>
          <a:p>
            <a:pPr marL="381000" indent="-342900"/>
            <a:r>
              <a:rPr lang="en" sz="2400" dirty="0"/>
              <a:t>Often called a </a:t>
            </a:r>
            <a:r>
              <a:rPr lang="en-US" sz="2400" dirty="0"/>
              <a:t>“</a:t>
            </a:r>
            <a:r>
              <a:rPr lang="en" sz="2400" dirty="0"/>
              <a:t>hash table</a:t>
            </a:r>
            <a:r>
              <a:rPr lang="en-US" sz="2400" dirty="0"/>
              <a:t>”</a:t>
            </a:r>
            <a:endParaRPr lang="en-US" sz="2400" dirty="0">
              <a:solidFill>
                <a:schemeClr val="tx1"/>
              </a:solidFill>
              <a:latin typeface="+mn-lt"/>
              <a:ea typeface="Consolas"/>
              <a:cs typeface="Consolas"/>
              <a:sym typeface="Consolas"/>
            </a:endParaRPr>
          </a:p>
          <a:p>
            <a:pPr marL="381000" indent="-342900"/>
            <a:r>
              <a:rPr lang="en" sz="2400" dirty="0"/>
              <a:t>Other structures that provide maps include </a:t>
            </a:r>
            <a:r>
              <a:rPr lang="en" sz="2400" dirty="0" err="1">
                <a:solidFill>
                  <a:srgbClr val="0000FF"/>
                </a:solidFill>
                <a:latin typeface="Consolas"/>
                <a:ea typeface="Consolas"/>
                <a:cs typeface="Consolas"/>
                <a:sym typeface="Consolas"/>
              </a:rPr>
              <a:t>TreeMap</a:t>
            </a:r>
            <a:r>
              <a:rPr lang="en" sz="2400" dirty="0">
                <a:solidFill>
                  <a:srgbClr val="000000"/>
                </a:solidFill>
              </a:rPr>
              <a:t> ,</a:t>
            </a:r>
            <a:r>
              <a:rPr lang="en" sz="2400" dirty="0">
                <a:solidFill>
                  <a:srgbClr val="0000FF"/>
                </a:solidFill>
                <a:latin typeface="Arial" charset="0"/>
                <a:ea typeface="Arial" charset="0"/>
                <a:cs typeface="Arial" charset="0"/>
                <a:sym typeface="Consolas"/>
              </a:rPr>
              <a:t> </a:t>
            </a:r>
            <a:r>
              <a:rPr lang="en" sz="2400" dirty="0" err="1">
                <a:solidFill>
                  <a:srgbClr val="0000FF"/>
                </a:solidFill>
                <a:latin typeface="Consolas"/>
                <a:ea typeface="Consolas"/>
                <a:cs typeface="Consolas"/>
                <a:sym typeface="Consolas"/>
              </a:rPr>
              <a:t>Hashtable</a:t>
            </a:r>
            <a:r>
              <a:rPr lang="en" sz="2400" dirty="0">
                <a:solidFill>
                  <a:srgbClr val="000000"/>
                </a:solidFill>
              </a:rPr>
              <a:t>,</a:t>
            </a:r>
            <a:r>
              <a:rPr lang="en" sz="2400" dirty="0">
                <a:solidFill>
                  <a:srgbClr val="0000FF"/>
                </a:solidFill>
                <a:latin typeface="Arial" charset="0"/>
                <a:ea typeface="Arial" charset="0"/>
                <a:cs typeface="Arial" charset="0"/>
                <a:sym typeface="Consolas"/>
              </a:rPr>
              <a:t> </a:t>
            </a:r>
            <a:r>
              <a:rPr lang="en" sz="2400" dirty="0" err="1">
                <a:solidFill>
                  <a:srgbClr val="0000FF"/>
                </a:solidFill>
                <a:latin typeface="Consolas"/>
                <a:ea typeface="Consolas"/>
                <a:cs typeface="Consolas"/>
                <a:sym typeface="Consolas"/>
              </a:rPr>
              <a:t>LinkedHashMap</a:t>
            </a:r>
            <a:r>
              <a:rPr lang="en" sz="2400" dirty="0">
                <a:solidFill>
                  <a:srgbClr val="000000"/>
                </a:solidFill>
              </a:rPr>
              <a:t>,</a:t>
            </a:r>
            <a:r>
              <a:rPr lang="en" sz="2400" dirty="0">
                <a:solidFill>
                  <a:srgbClr val="0000FF"/>
                </a:solidFill>
                <a:latin typeface="Arial" charset="0"/>
                <a:ea typeface="Arial" charset="0"/>
                <a:cs typeface="Arial" charset="0"/>
                <a:sym typeface="Consolas"/>
              </a:rPr>
              <a:t> </a:t>
            </a:r>
            <a:r>
              <a:rPr lang="en" sz="2400" dirty="0"/>
              <a:t>and more</a:t>
            </a:r>
          </a:p>
          <a:p>
            <a:pPr marL="914400" lvl="1" indent="-381000">
              <a:lnSpc>
                <a:spcPct val="115000"/>
              </a:lnSpc>
              <a:buSzPct val="80000"/>
              <a:buFont typeface="Courier New"/>
              <a:buChar char="o"/>
            </a:pPr>
            <a:r>
              <a:rPr lang="en" sz="2000" dirty="0"/>
              <a:t>each has its own advantages and drawbacks</a:t>
            </a:r>
          </a:p>
          <a:p>
            <a:pPr marL="914400" lvl="1" indent="-381000">
              <a:lnSpc>
                <a:spcPct val="115000"/>
              </a:lnSpc>
              <a:buSzPct val="80000"/>
              <a:buFont typeface="Courier New"/>
              <a:buChar char="o"/>
            </a:pPr>
            <a:r>
              <a:rPr lang="en" sz="2000" dirty="0"/>
              <a:t>we will focus on </a:t>
            </a:r>
            <a:r>
              <a:rPr lang="en" sz="2000" dirty="0" err="1">
                <a:solidFill>
                  <a:srgbClr val="0000FF"/>
                </a:solidFill>
                <a:latin typeface="Consolas" charset="0"/>
                <a:ea typeface="Consolas" charset="0"/>
                <a:cs typeface="Consolas" charset="0"/>
              </a:rPr>
              <a:t>HashMap</a:t>
            </a:r>
            <a:endParaRPr lang="en" sz="2000" dirty="0">
              <a:solidFill>
                <a:srgbClr val="0000FF"/>
              </a:solidFill>
              <a:latin typeface="Consolas" charset="0"/>
              <a:ea typeface="Consolas" charset="0"/>
              <a:cs typeface="Consolas" charset="0"/>
            </a:endParaRPr>
          </a:p>
          <a:p>
            <a:pPr>
              <a:lnSpc>
                <a:spcPct val="115000"/>
              </a:lnSpc>
            </a:pPr>
            <a:r>
              <a:rPr lang="en" sz="2400" dirty="0" err="1">
                <a:solidFill>
                  <a:srgbClr val="0000FF"/>
                </a:solidFill>
                <a:latin typeface="Consolas" panose="020B0609020204030204" pitchFamily="49" charset="0"/>
                <a:cs typeface="Consolas" panose="020B0609020204030204" pitchFamily="49" charset="0"/>
              </a:rPr>
              <a:t>HashMap</a:t>
            </a:r>
            <a:r>
              <a:rPr lang="en" sz="2400" dirty="0" err="1">
                <a:solidFill>
                  <a:srgbClr val="000000"/>
                </a:solidFill>
              </a:rPr>
              <a:t>s</a:t>
            </a:r>
            <a:r>
              <a:rPr lang="en" sz="2400" dirty="0">
                <a:solidFill>
                  <a:srgbClr val="000000"/>
                </a:solidFill>
              </a:rPr>
              <a:t> have </a:t>
            </a:r>
            <a:r>
              <a:rPr lang="en" sz="2400" dirty="0">
                <a:solidFill>
                  <a:srgbClr val="FF0000"/>
                </a:solidFill>
              </a:rPr>
              <a:t>constant</a:t>
            </a:r>
            <a:r>
              <a:rPr lang="en-US" sz="2400" dirty="0">
                <a:solidFill>
                  <a:srgbClr val="FF0000"/>
                </a:solidFill>
              </a:rPr>
              <a:t> </a:t>
            </a:r>
            <a:r>
              <a:rPr lang="en" sz="2400" dirty="0">
                <a:solidFill>
                  <a:srgbClr val="FF0000"/>
                </a:solidFill>
              </a:rPr>
              <a:t>time</a:t>
            </a:r>
            <a:r>
              <a:rPr lang="en" sz="2400" dirty="0">
                <a:solidFill>
                  <a:srgbClr val="000000"/>
                </a:solidFill>
              </a:rPr>
              <a:t> insert, removal, and search!–explained shortly</a:t>
            </a:r>
            <a:endParaRPr lang="en-US" sz="2400" dirty="0">
              <a:solidFill>
                <a:srgbClr val="000000"/>
              </a:solidFill>
            </a:endParaRPr>
          </a:p>
          <a:p>
            <a:pPr>
              <a:lnSpc>
                <a:spcPct val="115000"/>
              </a:lnSpc>
              <a:buSzPct val="148000"/>
            </a:pPr>
            <a:endParaRPr lang="en" dirty="0">
              <a:solidFill>
                <a:srgbClr val="0000FF"/>
              </a:solidFill>
            </a:endParaRPr>
          </a:p>
        </p:txBody>
      </p:sp>
    </p:spTree>
    <p:extLst>
      <p:ext uri="{BB962C8B-B14F-4D97-AF65-F5344CB8AC3E}">
        <p14:creationId xmlns:p14="http://schemas.microsoft.com/office/powerpoint/2010/main" val="3310115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
                                            <p:txEl>
                                              <p:pRg st="0" end="0"/>
                                            </p:txEl>
                                          </p:spTgt>
                                        </p:tgtEl>
                                        <p:attrNameLst>
                                          <p:attrName>style.visibility</p:attrName>
                                        </p:attrNameLst>
                                      </p:cBhvr>
                                      <p:to>
                                        <p:strVal val="visible"/>
                                      </p:to>
                                    </p:set>
                                    <p:animEffect transition="in" filter="fade">
                                      <p:cBhvr>
                                        <p:cTn id="7" dur="500"/>
                                        <p:tgtEl>
                                          <p:spTgt spid="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8">
                                            <p:txEl>
                                              <p:pRg st="1" end="1"/>
                                            </p:txEl>
                                          </p:spTgt>
                                        </p:tgtEl>
                                        <p:attrNameLst>
                                          <p:attrName>style.visibility</p:attrName>
                                        </p:attrNameLst>
                                      </p:cBhvr>
                                      <p:to>
                                        <p:strVal val="visible"/>
                                      </p:to>
                                    </p:set>
                                    <p:animEffect transition="in" filter="fade">
                                      <p:cBhvr>
                                        <p:cTn id="12" dur="500"/>
                                        <p:tgtEl>
                                          <p:spTgt spid="8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8">
                                            <p:txEl>
                                              <p:pRg st="2" end="2"/>
                                            </p:txEl>
                                          </p:spTgt>
                                        </p:tgtEl>
                                        <p:attrNameLst>
                                          <p:attrName>style.visibility</p:attrName>
                                        </p:attrNameLst>
                                      </p:cBhvr>
                                      <p:to>
                                        <p:strVal val="visible"/>
                                      </p:to>
                                    </p:set>
                                    <p:animEffect transition="in" filter="fade">
                                      <p:cBhvr>
                                        <p:cTn id="17" dur="500"/>
                                        <p:tgtEl>
                                          <p:spTgt spid="8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8">
                                            <p:txEl>
                                              <p:pRg st="3" end="3"/>
                                            </p:txEl>
                                          </p:spTgt>
                                        </p:tgtEl>
                                        <p:attrNameLst>
                                          <p:attrName>style.visibility</p:attrName>
                                        </p:attrNameLst>
                                      </p:cBhvr>
                                      <p:to>
                                        <p:strVal val="visible"/>
                                      </p:to>
                                    </p:set>
                                    <p:animEffect transition="in" filter="fade">
                                      <p:cBhvr>
                                        <p:cTn id="22" dur="500"/>
                                        <p:tgtEl>
                                          <p:spTgt spid="8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8">
                                            <p:txEl>
                                              <p:pRg st="4" end="4"/>
                                            </p:txEl>
                                          </p:spTgt>
                                        </p:tgtEl>
                                        <p:attrNameLst>
                                          <p:attrName>style.visibility</p:attrName>
                                        </p:attrNameLst>
                                      </p:cBhvr>
                                      <p:to>
                                        <p:strVal val="visible"/>
                                      </p:to>
                                    </p:set>
                                    <p:animEffect transition="in" filter="fade">
                                      <p:cBhvr>
                                        <p:cTn id="27" dur="500"/>
                                        <p:tgtEl>
                                          <p:spTgt spid="8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8">
                                            <p:txEl>
                                              <p:pRg st="5" end="5"/>
                                            </p:txEl>
                                          </p:spTgt>
                                        </p:tgtEl>
                                        <p:attrNameLst>
                                          <p:attrName>style.visibility</p:attrName>
                                        </p:attrNameLst>
                                      </p:cBhvr>
                                      <p:to>
                                        <p:strVal val="visible"/>
                                      </p:to>
                                    </p:set>
                                    <p:animEffect transition="in" filter="fade">
                                      <p:cBhvr>
                                        <p:cTn id="32" dur="500"/>
                                        <p:tgtEl>
                                          <p:spTgt spid="8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88536" y="65403"/>
            <a:ext cx="8229600" cy="857400"/>
          </a:xfrm>
          <a:prstGeom prst="rect">
            <a:avLst/>
          </a:prstGeom>
        </p:spPr>
        <p:txBody>
          <a:bodyPr lIns="91425" tIns="91425" rIns="91425" bIns="91425" anchor="b" anchorCtr="0">
            <a:noAutofit/>
          </a:bodyPr>
          <a:lstStyle/>
          <a:p>
            <a:pPr lvl="0" rtl="0">
              <a:spcBef>
                <a:spcPts val="0"/>
              </a:spcBef>
              <a:buNone/>
            </a:pPr>
            <a:r>
              <a:rPr lang="en" dirty="0"/>
              <a:t>HashMap Syntax</a:t>
            </a:r>
          </a:p>
        </p:txBody>
      </p:sp>
      <p:sp>
        <p:nvSpPr>
          <p:cNvPr id="56" name="Shape 56"/>
          <p:cNvSpPr txBox="1">
            <a:spLocks noGrp="1"/>
          </p:cNvSpPr>
          <p:nvPr>
            <p:ph type="body" idx="1"/>
          </p:nvPr>
        </p:nvSpPr>
        <p:spPr>
          <a:xfrm>
            <a:off x="0" y="819150"/>
            <a:ext cx="6781800" cy="4267200"/>
          </a:xfrm>
          <a:prstGeom prst="rect">
            <a:avLst/>
          </a:prstGeom>
        </p:spPr>
        <p:txBody>
          <a:bodyPr lIns="91425" tIns="91425" rIns="91425" bIns="91425" anchor="t" anchorCtr="0">
            <a:noAutofit/>
          </a:bodyPr>
          <a:lstStyle/>
          <a:p>
            <a:pPr marL="381000" indent="-342900"/>
            <a:r>
              <a:rPr lang="en" sz="2400" dirty="0"/>
              <a:t>Like other ADTs, need to specify type of elements it holds</a:t>
            </a:r>
            <a:endParaRPr lang="en-US" sz="2400" dirty="0">
              <a:solidFill>
                <a:schemeClr val="tx1"/>
              </a:solidFill>
            </a:endParaRPr>
          </a:p>
          <a:p>
            <a:pPr marL="381000" indent="-342900"/>
            <a:endParaRPr lang="en" sz="500" dirty="0">
              <a:solidFill>
                <a:schemeClr val="tx1"/>
              </a:solidFill>
            </a:endParaRPr>
          </a:p>
          <a:p>
            <a:pPr marL="381000" indent="-342900"/>
            <a:r>
              <a:rPr lang="en" sz="2400" dirty="0"/>
              <a:t>This time need to specify type of both </a:t>
            </a:r>
            <a:r>
              <a:rPr lang="en-US" sz="2400" dirty="0"/>
              <a:t>k</a:t>
            </a:r>
            <a:r>
              <a:rPr lang="en" sz="2400" dirty="0" err="1"/>
              <a:t>ey</a:t>
            </a:r>
            <a:r>
              <a:rPr lang="en" sz="2400" dirty="0"/>
              <a:t> AND </a:t>
            </a:r>
            <a:r>
              <a:rPr lang="en-US" sz="2400" dirty="0"/>
              <a:t>v</a:t>
            </a:r>
            <a:r>
              <a:rPr lang="en" sz="2400" dirty="0" err="1"/>
              <a:t>alue</a:t>
            </a:r>
            <a:endParaRPr lang="en" sz="2400" dirty="0">
              <a:solidFill>
                <a:schemeClr val="tx1"/>
              </a:solidFill>
            </a:endParaRPr>
          </a:p>
          <a:p>
            <a:pPr marL="381000" indent="-342900"/>
            <a:endParaRPr lang="en-US" sz="500" dirty="0">
              <a:solidFill>
                <a:schemeClr val="tx1"/>
              </a:solidFill>
            </a:endParaRPr>
          </a:p>
          <a:p>
            <a:pPr marL="381000" indent="-342900"/>
            <a:r>
              <a:rPr lang="en" sz="2400" dirty="0"/>
              <a:t>Key and </a:t>
            </a:r>
            <a:r>
              <a:rPr lang="en-US" sz="2400" dirty="0"/>
              <a:t>v</a:t>
            </a:r>
            <a:r>
              <a:rPr lang="en" sz="2400" dirty="0" err="1"/>
              <a:t>alue</a:t>
            </a:r>
            <a:r>
              <a:rPr lang="en" sz="2400" dirty="0"/>
              <a:t> can be instances of any class</a:t>
            </a:r>
            <a:endParaRPr lang="en-US" sz="2400" dirty="0">
              <a:solidFill>
                <a:schemeClr val="tx1"/>
              </a:solidFill>
            </a:endParaRPr>
          </a:p>
          <a:p>
            <a:pPr marL="38100" lvl="0" indent="0" rtl="0">
              <a:spcBef>
                <a:spcPts val="0"/>
              </a:spcBef>
              <a:buClr>
                <a:schemeClr val="dk1"/>
              </a:buClr>
              <a:buSzPct val="100000"/>
              <a:buNone/>
            </a:pPr>
            <a:endParaRPr lang="en" sz="1000" dirty="0">
              <a:solidFill>
                <a:schemeClr val="tx1"/>
              </a:solidFill>
            </a:endParaRPr>
          </a:p>
          <a:p>
            <a:pPr lvl="0" rtl="0">
              <a:spcBef>
                <a:spcPts val="0"/>
              </a:spcBef>
              <a:buNone/>
            </a:pPr>
            <a:r>
              <a:rPr lang="en-US" sz="2400" dirty="0">
                <a:solidFill>
                  <a:srgbClr val="0000FF"/>
                </a:solidFill>
                <a:latin typeface="Consolas"/>
                <a:ea typeface="Consolas"/>
                <a:cs typeface="Consolas"/>
                <a:sym typeface="Consolas"/>
              </a:rPr>
              <a:t>	</a:t>
            </a:r>
            <a:r>
              <a:rPr lang="en" sz="2400" dirty="0">
                <a:solidFill>
                  <a:srgbClr val="0000FF"/>
                </a:solidFill>
                <a:latin typeface="Consolas"/>
                <a:ea typeface="Consolas"/>
                <a:cs typeface="Consolas"/>
                <a:sym typeface="Consolas"/>
              </a:rPr>
              <a:t>new HashMap&lt;KeyClass, </a:t>
            </a:r>
            <a:r>
              <a:rPr lang="en" sz="2400" dirty="0" err="1">
                <a:solidFill>
                  <a:srgbClr val="0000FF"/>
                </a:solidFill>
                <a:latin typeface="Consolas"/>
                <a:ea typeface="Consolas"/>
                <a:cs typeface="Consolas"/>
                <a:sym typeface="Consolas"/>
              </a:rPr>
              <a:t>ValueClass</a:t>
            </a:r>
            <a:r>
              <a:rPr lang="en" sz="2400" dirty="0">
                <a:solidFill>
                  <a:srgbClr val="0000FF"/>
                </a:solidFill>
                <a:latin typeface="Consolas"/>
                <a:ea typeface="Consolas"/>
                <a:cs typeface="Consolas"/>
                <a:sym typeface="Consolas"/>
              </a:rPr>
              <a:t>&gt;();</a:t>
            </a:r>
          </a:p>
          <a:p>
            <a:pPr>
              <a:buNone/>
            </a:pPr>
            <a:r>
              <a:rPr lang="en-US" sz="2000" dirty="0">
                <a:sym typeface="Consolas"/>
              </a:rPr>
              <a:t>	N</a:t>
            </a:r>
            <a:r>
              <a:rPr lang="en" sz="2000" dirty="0" err="1">
                <a:sym typeface="Consolas"/>
              </a:rPr>
              <a:t>ote</a:t>
            </a:r>
            <a:r>
              <a:rPr lang="en" sz="2000" dirty="0">
                <a:sym typeface="Consolas"/>
              </a:rPr>
              <a:t>: </a:t>
            </a:r>
            <a:r>
              <a:rPr lang="en-US" sz="2000" dirty="0">
                <a:sym typeface="Consolas"/>
              </a:rPr>
              <a:t>I</a:t>
            </a:r>
            <a:r>
              <a:rPr lang="en" sz="2000" dirty="0">
                <a:sym typeface="Consolas"/>
              </a:rPr>
              <a:t>n this case the “</a:t>
            </a:r>
            <a:r>
              <a:rPr lang="en" sz="2000" dirty="0">
                <a:solidFill>
                  <a:srgbClr val="0000FF"/>
                </a:solidFill>
                <a:latin typeface="Consolas"/>
                <a:ea typeface="Consolas"/>
                <a:cs typeface="Consolas"/>
                <a:sym typeface="Consolas"/>
              </a:rPr>
              <a:t>&lt;&gt;</a:t>
            </a:r>
            <a:r>
              <a:rPr lang="en" sz="2000" dirty="0">
                <a:sym typeface="Consolas"/>
              </a:rPr>
              <a:t>” are literal to indicate generics</a:t>
            </a:r>
            <a:r>
              <a:rPr lang="en-US" sz="2000" dirty="0">
                <a:sym typeface="Consolas"/>
              </a:rPr>
              <a:t>;</a:t>
            </a:r>
            <a:r>
              <a:rPr lang="en" sz="2000" dirty="0">
                <a:sym typeface="Consolas"/>
              </a:rPr>
              <a:t> you must type them when writing your own code</a:t>
            </a:r>
            <a:endParaRPr lang="en" sz="2000" dirty="0">
              <a:solidFill>
                <a:srgbClr val="0000FF"/>
              </a:solidFill>
              <a:latin typeface="Consolas"/>
              <a:ea typeface="Consolas"/>
              <a:cs typeface="Consolas"/>
              <a:sym typeface="Consolas"/>
            </a:endParaRPr>
          </a:p>
          <a:p>
            <a:r>
              <a:rPr lang="en" sz="2400" dirty="0">
                <a:sym typeface="Consolas"/>
              </a:rPr>
              <a:t>Only one entry for a given key - no duplicates</a:t>
            </a:r>
          </a:p>
          <a:p>
            <a:pPr lvl="0" rtl="0">
              <a:spcBef>
                <a:spcPts val="0"/>
              </a:spcBef>
              <a:buNone/>
            </a:pPr>
            <a:endParaRPr lang="en" sz="2400" dirty="0">
              <a:solidFill>
                <a:srgbClr val="0000FF"/>
              </a:solidFill>
              <a:latin typeface="Consolas"/>
              <a:ea typeface="Consolas"/>
              <a:cs typeface="Consolas"/>
              <a:sym typeface="Consola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0065" r="7820"/>
          <a:stretch/>
        </p:blipFill>
        <p:spPr>
          <a:xfrm>
            <a:off x="6172200" y="602452"/>
            <a:ext cx="2819400" cy="196929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
                                            <p:txEl>
                                              <p:pRg st="0" end="0"/>
                                            </p:txEl>
                                          </p:spTgt>
                                        </p:tgtEl>
                                        <p:attrNameLst>
                                          <p:attrName>style.visibility</p:attrName>
                                        </p:attrNameLst>
                                      </p:cBhvr>
                                      <p:to>
                                        <p:strVal val="visible"/>
                                      </p:to>
                                    </p:set>
                                    <p:animEffect transition="in" filter="fade">
                                      <p:cBhvr>
                                        <p:cTn id="7" dur="500"/>
                                        <p:tgtEl>
                                          <p:spTgt spid="5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6">
                                            <p:txEl>
                                              <p:pRg st="2" end="2"/>
                                            </p:txEl>
                                          </p:spTgt>
                                        </p:tgtEl>
                                        <p:attrNameLst>
                                          <p:attrName>style.visibility</p:attrName>
                                        </p:attrNameLst>
                                      </p:cBhvr>
                                      <p:to>
                                        <p:strVal val="visible"/>
                                      </p:to>
                                    </p:set>
                                    <p:animEffect transition="in" filter="fade">
                                      <p:cBhvr>
                                        <p:cTn id="12" dur="500"/>
                                        <p:tgtEl>
                                          <p:spTgt spid="56">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6">
                                            <p:txEl>
                                              <p:pRg st="4" end="4"/>
                                            </p:txEl>
                                          </p:spTgt>
                                        </p:tgtEl>
                                        <p:attrNameLst>
                                          <p:attrName>style.visibility</p:attrName>
                                        </p:attrNameLst>
                                      </p:cBhvr>
                                      <p:to>
                                        <p:strVal val="visible"/>
                                      </p:to>
                                    </p:set>
                                    <p:animEffect transition="in" filter="fade">
                                      <p:cBhvr>
                                        <p:cTn id="20" dur="500"/>
                                        <p:tgtEl>
                                          <p:spTgt spid="56">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6">
                                            <p:txEl>
                                              <p:pRg st="6" end="6"/>
                                            </p:txEl>
                                          </p:spTgt>
                                        </p:tgtEl>
                                        <p:attrNameLst>
                                          <p:attrName>style.visibility</p:attrName>
                                        </p:attrNameLst>
                                      </p:cBhvr>
                                      <p:to>
                                        <p:strVal val="visible"/>
                                      </p:to>
                                    </p:set>
                                    <p:animEffect transition="in" filter="fade">
                                      <p:cBhvr>
                                        <p:cTn id="25" dur="500"/>
                                        <p:tgtEl>
                                          <p:spTgt spid="56">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6">
                                            <p:txEl>
                                              <p:pRg st="7" end="7"/>
                                            </p:txEl>
                                          </p:spTgt>
                                        </p:tgtEl>
                                        <p:attrNameLst>
                                          <p:attrName>style.visibility</p:attrName>
                                        </p:attrNameLst>
                                      </p:cBhvr>
                                      <p:to>
                                        <p:strVal val="visible"/>
                                      </p:to>
                                    </p:set>
                                    <p:animEffect transition="in" filter="fade">
                                      <p:cBhvr>
                                        <p:cTn id="30" dur="500"/>
                                        <p:tgtEl>
                                          <p:spTgt spid="56">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6">
                                            <p:txEl>
                                              <p:pRg st="8" end="8"/>
                                            </p:txEl>
                                          </p:spTgt>
                                        </p:tgtEl>
                                        <p:attrNameLst>
                                          <p:attrName>style.visibility</p:attrName>
                                        </p:attrNameLst>
                                      </p:cBhvr>
                                      <p:to>
                                        <p:strVal val="visible"/>
                                      </p:to>
                                    </p:set>
                                    <p:animEffect transition="in" filter="fade">
                                      <p:cBhvr>
                                        <p:cTn id="35" dur="500"/>
                                        <p:tgtEl>
                                          <p:spTgt spid="5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title"/>
          </p:nvPr>
        </p:nvSpPr>
        <p:spPr>
          <a:xfrm>
            <a:off x="457200" y="16618"/>
            <a:ext cx="8229600" cy="857400"/>
          </a:xfrm>
          <a:prstGeom prst="rect">
            <a:avLst/>
          </a:prstGeom>
        </p:spPr>
        <p:txBody>
          <a:bodyPr lIns="91425" tIns="91425" rIns="91425" bIns="91425" anchor="b" anchorCtr="0">
            <a:noAutofit/>
          </a:bodyPr>
          <a:lstStyle/>
          <a:p>
            <a:pPr lvl="0" rtl="0">
              <a:spcBef>
                <a:spcPts val="0"/>
              </a:spcBef>
              <a:buNone/>
            </a:pPr>
            <a:r>
              <a:rPr lang="en" dirty="0"/>
              <a:t>Hash</a:t>
            </a:r>
            <a:r>
              <a:rPr lang="en-US" dirty="0"/>
              <a:t>Map</a:t>
            </a:r>
            <a:r>
              <a:rPr lang="en" dirty="0"/>
              <a:t> Syntax</a:t>
            </a:r>
          </a:p>
        </p:txBody>
      </p:sp>
      <p:sp>
        <p:nvSpPr>
          <p:cNvPr id="62" name="Shape 62"/>
          <p:cNvSpPr txBox="1">
            <a:spLocks noGrp="1"/>
          </p:cNvSpPr>
          <p:nvPr>
            <p:ph type="body" idx="1"/>
          </p:nvPr>
        </p:nvSpPr>
        <p:spPr>
          <a:xfrm>
            <a:off x="304800" y="742950"/>
            <a:ext cx="8690099" cy="3725699"/>
          </a:xfrm>
          <a:prstGeom prst="rect">
            <a:avLst/>
          </a:prstGeom>
        </p:spPr>
        <p:txBody>
          <a:bodyPr lIns="91425" tIns="91425" rIns="91425" bIns="91425" anchor="t" anchorCtr="0">
            <a:noAutofit/>
          </a:bodyPr>
          <a:lstStyle/>
          <a:p>
            <a:pPr marL="457200" lvl="0" indent="-368300" rtl="0">
              <a:spcBef>
                <a:spcPts val="0"/>
              </a:spcBef>
              <a:buClr>
                <a:schemeClr val="dk1"/>
              </a:buClr>
              <a:buSzPct val="100000"/>
              <a:buFont typeface="Arial"/>
              <a:buChar char="●"/>
            </a:pPr>
            <a:r>
              <a:rPr lang="en" sz="2000" dirty="0"/>
              <a:t>If we wanted to map an Integer to its String representation</a:t>
            </a:r>
            <a:endParaRPr lang="en-US" sz="2000" dirty="0">
              <a:solidFill>
                <a:schemeClr val="tx1"/>
              </a:solidFill>
            </a:endParaRPr>
          </a:p>
          <a:p>
            <a:pPr rtl="0">
              <a:spcBef>
                <a:spcPts val="0"/>
              </a:spcBef>
              <a:buNone/>
            </a:pPr>
            <a:r>
              <a:rPr lang="en" sz="1600" dirty="0">
                <a:solidFill>
                  <a:srgbClr val="0000FF"/>
                </a:solidFill>
                <a:latin typeface="Consolas"/>
                <a:ea typeface="Consolas"/>
                <a:cs typeface="Consolas"/>
                <a:sym typeface="Consolas"/>
              </a:rPr>
              <a:t>     HashMap&lt;Integer, String&gt; intTable = new HashMap&lt;Integer, String&gt;();</a:t>
            </a:r>
            <a:endParaRPr lang="en" sz="1600" dirty="0">
              <a:solidFill>
                <a:schemeClr val="tx1"/>
              </a:solidFill>
              <a:latin typeface="Consolas"/>
              <a:ea typeface="Consolas"/>
              <a:cs typeface="Consolas"/>
              <a:sym typeface="Consolas"/>
            </a:endParaRPr>
          </a:p>
          <a:p>
            <a:pPr rtl="0">
              <a:spcBef>
                <a:spcPts val="0"/>
              </a:spcBef>
              <a:buNone/>
            </a:pPr>
            <a:endParaRPr lang="en" sz="1600" dirty="0">
              <a:solidFill>
                <a:schemeClr val="tx1"/>
              </a:solidFill>
              <a:latin typeface="Consolas"/>
              <a:ea typeface="Consolas"/>
              <a:cs typeface="Consolas"/>
              <a:sym typeface="Consolas"/>
            </a:endParaRPr>
          </a:p>
          <a:p>
            <a:pPr marL="457200" lvl="0" indent="-368300" rtl="0">
              <a:spcBef>
                <a:spcPts val="0"/>
              </a:spcBef>
              <a:buClr>
                <a:schemeClr val="dk1"/>
              </a:buClr>
              <a:buSzPct val="100000"/>
              <a:buFont typeface="Arial"/>
              <a:buChar char="●"/>
            </a:pPr>
            <a:r>
              <a:rPr lang="en" sz="2000" dirty="0"/>
              <a:t>If we wanted to map a TA to </a:t>
            </a:r>
            <a:r>
              <a:rPr lang="en-US" sz="2000" dirty="0"/>
              <a:t>thei</a:t>
            </a:r>
            <a:r>
              <a:rPr lang="en" sz="2000" dirty="0"/>
              <a:t>r Birthday</a:t>
            </a:r>
            <a:endParaRPr lang="en" sz="2000" dirty="0">
              <a:solidFill>
                <a:schemeClr val="tx1"/>
              </a:solidFill>
            </a:endParaRPr>
          </a:p>
          <a:p>
            <a:pPr rtl="0">
              <a:spcBef>
                <a:spcPts val="0"/>
              </a:spcBef>
              <a:buNone/>
            </a:pPr>
            <a:r>
              <a:rPr lang="en" sz="1600" dirty="0">
                <a:latin typeface="Consolas"/>
                <a:ea typeface="Consolas"/>
                <a:cs typeface="Consolas"/>
                <a:sym typeface="Consolas"/>
              </a:rPr>
              <a:t>     </a:t>
            </a:r>
            <a:r>
              <a:rPr lang="en" sz="1600" dirty="0">
                <a:solidFill>
                  <a:srgbClr val="0000FF"/>
                </a:solidFill>
                <a:latin typeface="Consolas"/>
                <a:ea typeface="Consolas"/>
                <a:cs typeface="Consolas"/>
                <a:sym typeface="Consolas"/>
              </a:rPr>
              <a:t>HashMap&lt;CS15TA, Date&gt; birthdayTable = new HashMap&lt;CS15TA, Date&gt;();</a:t>
            </a:r>
            <a:endParaRPr lang="en" sz="1600" dirty="0">
              <a:solidFill>
                <a:schemeClr val="tx1"/>
              </a:solidFill>
              <a:latin typeface="Consolas"/>
              <a:ea typeface="Consolas"/>
              <a:cs typeface="Consolas"/>
              <a:sym typeface="Consolas"/>
            </a:endParaRPr>
          </a:p>
          <a:p>
            <a:pPr marL="457200" lvl="0" indent="-368300" rtl="0">
              <a:spcBef>
                <a:spcPts val="0"/>
              </a:spcBef>
              <a:buClr>
                <a:schemeClr val="dk1"/>
              </a:buClr>
              <a:buSzPct val="100000"/>
              <a:buFont typeface="Arial"/>
              <a:buChar char="●"/>
            </a:pPr>
            <a:endParaRPr lang="en" sz="1600" dirty="0">
              <a:solidFill>
                <a:schemeClr val="tx1"/>
              </a:solidFill>
            </a:endParaRPr>
          </a:p>
          <a:p>
            <a:pPr marL="457200" lvl="0" indent="-368300" rtl="0">
              <a:spcBef>
                <a:spcPts val="0"/>
              </a:spcBef>
              <a:buClr>
                <a:schemeClr val="dk1"/>
              </a:buClr>
              <a:buSzPct val="100000"/>
              <a:buFont typeface="Arial"/>
              <a:buChar char="●"/>
            </a:pPr>
            <a:r>
              <a:rPr lang="en" sz="2000" dirty="0"/>
              <a:t>In all cases, both key and value types must resolve to a </a:t>
            </a:r>
            <a:r>
              <a:rPr lang="en-US" sz="2000" dirty="0"/>
              <a:t>type (e.g., class, interface)</a:t>
            </a:r>
            <a:endParaRPr lang="en" sz="2000" dirty="0">
              <a:solidFill>
                <a:schemeClr val="tx1"/>
              </a:solidFill>
            </a:endParaRPr>
          </a:p>
          <a:p>
            <a:pPr marL="88900" lvl="0" indent="0" rtl="0">
              <a:spcBef>
                <a:spcPts val="0"/>
              </a:spcBef>
              <a:buClr>
                <a:schemeClr val="dk1"/>
              </a:buClr>
              <a:buSzPct val="100000"/>
              <a:buNone/>
            </a:pPr>
            <a:endParaRPr lang="en" sz="1600" dirty="0">
              <a:solidFill>
                <a:schemeClr val="tx1"/>
              </a:solidFill>
            </a:endParaRPr>
          </a:p>
          <a:p>
            <a:pPr marL="457200" lvl="0" indent="-368300" rtl="0">
              <a:spcBef>
                <a:spcPts val="0"/>
              </a:spcBef>
              <a:buClr>
                <a:schemeClr val="dk1"/>
              </a:buClr>
              <a:buSzPct val="100000"/>
              <a:buFont typeface="Arial"/>
              <a:buChar char="●"/>
            </a:pPr>
            <a:r>
              <a:rPr lang="en" sz="2000" dirty="0"/>
              <a:t>Note: Can’t use </a:t>
            </a:r>
            <a:r>
              <a:rPr lang="en" sz="2000" dirty="0" err="1">
                <a:solidFill>
                  <a:srgbClr val="0000FF"/>
                </a:solidFill>
                <a:latin typeface="Consolas"/>
                <a:ea typeface="Consolas"/>
                <a:cs typeface="Consolas"/>
                <a:sym typeface="Consolas"/>
              </a:rPr>
              <a:t>int</a:t>
            </a:r>
            <a:r>
              <a:rPr lang="en-US" sz="2000" dirty="0">
                <a:solidFill>
                  <a:srgbClr val="000000"/>
                </a:solidFill>
                <a:sym typeface="Consolas"/>
              </a:rPr>
              <a:t> or</a:t>
            </a:r>
            <a:r>
              <a:rPr lang="en" sz="2000" dirty="0">
                <a:solidFill>
                  <a:srgbClr val="0000FF"/>
                </a:solidFill>
                <a:latin typeface="Consolas"/>
                <a:ea typeface="Consolas"/>
                <a:cs typeface="Consolas"/>
                <a:sym typeface="Consolas"/>
              </a:rPr>
              <a:t> </a:t>
            </a:r>
            <a:r>
              <a:rPr lang="en" sz="2000" dirty="0" err="1">
                <a:solidFill>
                  <a:srgbClr val="0000FF"/>
                </a:solidFill>
                <a:latin typeface="Consolas"/>
                <a:ea typeface="Consolas"/>
                <a:cs typeface="Consolas"/>
                <a:sym typeface="Consolas"/>
              </a:rPr>
              <a:t>boolean</a:t>
            </a:r>
            <a:r>
              <a:rPr lang="en" sz="2000" dirty="0">
                <a:solidFill>
                  <a:srgbClr val="0000FF"/>
                </a:solidFill>
                <a:latin typeface="+mn-lt"/>
                <a:ea typeface="Consolas"/>
                <a:cs typeface="Consolas"/>
                <a:sym typeface="Consolas"/>
              </a:rPr>
              <a:t> </a:t>
            </a:r>
            <a:r>
              <a:rPr lang="en-US" sz="2000" dirty="0">
                <a:solidFill>
                  <a:srgbClr val="000000"/>
                </a:solidFill>
                <a:sym typeface="Consolas"/>
              </a:rPr>
              <a:t>as a type </a:t>
            </a:r>
            <a:r>
              <a:rPr lang="en" sz="2000" dirty="0">
                <a:solidFill>
                  <a:srgbClr val="000000"/>
                </a:solidFill>
              </a:rPr>
              <a:t>because they are </a:t>
            </a:r>
            <a:r>
              <a:rPr lang="en" sz="2000" i="1" dirty="0">
                <a:solidFill>
                  <a:srgbClr val="000000"/>
                </a:solidFill>
              </a:rPr>
              <a:t>primitives, </a:t>
            </a:r>
            <a:r>
              <a:rPr lang="en" sz="2000" dirty="0">
                <a:solidFill>
                  <a:srgbClr val="000000"/>
                </a:solidFill>
              </a:rPr>
              <a:t>not classes</a:t>
            </a:r>
            <a:endParaRPr lang="en" sz="2000" dirty="0">
              <a:solidFill>
                <a:schemeClr val="tx1"/>
              </a:solidFill>
            </a:endParaRPr>
          </a:p>
          <a:p>
            <a:pPr marL="741363" indent="-368300">
              <a:buFont typeface="Courier New" panose="02070309020205020404" pitchFamily="49" charset="0"/>
              <a:buChar char="o"/>
            </a:pPr>
            <a:r>
              <a:rPr lang="en-US" sz="1600" dirty="0">
                <a:solidFill>
                  <a:srgbClr val="000000"/>
                </a:solidFill>
              </a:rPr>
              <a:t>so</a:t>
            </a:r>
            <a:r>
              <a:rPr lang="en" sz="1600" dirty="0">
                <a:solidFill>
                  <a:srgbClr val="000000"/>
                </a:solidFill>
              </a:rPr>
              <a:t> use a built-in class that is equivalent to that primitive (wrapper), </a:t>
            </a:r>
            <a:r>
              <a:rPr lang="en" sz="1600" dirty="0">
                <a:solidFill>
                  <a:srgbClr val="0000FF"/>
                </a:solidFill>
                <a:latin typeface="Consolas" panose="020B0609020204030204" pitchFamily="49" charset="0"/>
                <a:cs typeface="Consolas" panose="020B0609020204030204" pitchFamily="49" charset="0"/>
              </a:rPr>
              <a:t>Integer</a:t>
            </a:r>
            <a:r>
              <a:rPr lang="en-US" sz="1600" dirty="0">
                <a:solidFill>
                  <a:srgbClr val="0000FF"/>
                </a:solidFill>
                <a:latin typeface="Consolas" panose="020B0609020204030204" pitchFamily="49" charset="0"/>
                <a:cs typeface="Consolas" panose="020B0609020204030204" pitchFamily="49" charset="0"/>
              </a:rPr>
              <a:t> </a:t>
            </a:r>
            <a:r>
              <a:rPr lang="en-US" sz="1600" dirty="0">
                <a:solidFill>
                  <a:srgbClr val="000000"/>
                </a:solidFill>
              </a:rPr>
              <a:t>or </a:t>
            </a:r>
            <a:r>
              <a:rPr lang="en" sz="1600" dirty="0">
                <a:solidFill>
                  <a:srgbClr val="0000FF"/>
                </a:solidFill>
                <a:latin typeface="Consolas" panose="020B0609020204030204" pitchFamily="49" charset="0"/>
                <a:cs typeface="Consolas" panose="020B0609020204030204" pitchFamily="49" charset="0"/>
              </a:rPr>
              <a:t>Boolean</a:t>
            </a:r>
            <a:r>
              <a:rPr lang="en-US" sz="1600" dirty="0">
                <a:solidFill>
                  <a:srgbClr val="0000FF"/>
                </a:solidFill>
                <a:latin typeface="Consolas" panose="020B0609020204030204" pitchFamily="49" charset="0"/>
                <a:cs typeface="Consolas" panose="020B0609020204030204" pitchFamily="49" charset="0"/>
              </a:rPr>
              <a:t> </a:t>
            </a:r>
            <a:r>
              <a:rPr lang="en-US" sz="1600" dirty="0">
                <a:solidFill>
                  <a:srgbClr val="000000"/>
                </a:solidFill>
              </a:rPr>
              <a:t>respectively</a:t>
            </a:r>
            <a:endParaRPr lang="en" sz="1600" dirty="0">
              <a:solidFill>
                <a:srgbClr val="000000"/>
              </a:solidFill>
            </a:endParaRPr>
          </a:p>
          <a:p>
            <a:pPr marL="741363" lvl="0" indent="-368300">
              <a:buFont typeface="Courier New" panose="02070309020205020404" pitchFamily="49" charset="0"/>
              <a:buChar char="o"/>
            </a:pPr>
            <a:endParaRPr lang="en-US" sz="1600" dirty="0">
              <a:solidFill>
                <a:schemeClr val="tx1"/>
              </a:solidFill>
            </a:endParaRPr>
          </a:p>
          <a:p>
            <a:pPr marL="373063" lvl="0" indent="0">
              <a:buNone/>
            </a:pPr>
            <a:endParaRPr lang="en" sz="16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
                                            <p:txEl>
                                              <p:pRg st="0" end="0"/>
                                            </p:txEl>
                                          </p:spTgt>
                                        </p:tgtEl>
                                        <p:attrNameLst>
                                          <p:attrName>style.visibility</p:attrName>
                                        </p:attrNameLst>
                                      </p:cBhvr>
                                      <p:to>
                                        <p:strVal val="visible"/>
                                      </p:to>
                                    </p:set>
                                    <p:animEffect transition="in" filter="fade">
                                      <p:cBhvr>
                                        <p:cTn id="7" dur="500"/>
                                        <p:tgtEl>
                                          <p:spTgt spid="6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2">
                                            <p:txEl>
                                              <p:pRg st="1" end="1"/>
                                            </p:txEl>
                                          </p:spTgt>
                                        </p:tgtEl>
                                        <p:attrNameLst>
                                          <p:attrName>style.visibility</p:attrName>
                                        </p:attrNameLst>
                                      </p:cBhvr>
                                      <p:to>
                                        <p:strVal val="visible"/>
                                      </p:to>
                                    </p:set>
                                    <p:animEffect transition="in" filter="fade">
                                      <p:cBhvr>
                                        <p:cTn id="10" dur="500"/>
                                        <p:tgtEl>
                                          <p:spTgt spid="6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2">
                                            <p:txEl>
                                              <p:pRg st="3" end="3"/>
                                            </p:txEl>
                                          </p:spTgt>
                                        </p:tgtEl>
                                        <p:attrNameLst>
                                          <p:attrName>style.visibility</p:attrName>
                                        </p:attrNameLst>
                                      </p:cBhvr>
                                      <p:to>
                                        <p:strVal val="visible"/>
                                      </p:to>
                                    </p:set>
                                    <p:animEffect transition="in" filter="fade">
                                      <p:cBhvr>
                                        <p:cTn id="15" dur="500"/>
                                        <p:tgtEl>
                                          <p:spTgt spid="62">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2">
                                            <p:txEl>
                                              <p:pRg st="4" end="4"/>
                                            </p:txEl>
                                          </p:spTgt>
                                        </p:tgtEl>
                                        <p:attrNameLst>
                                          <p:attrName>style.visibility</p:attrName>
                                        </p:attrNameLst>
                                      </p:cBhvr>
                                      <p:to>
                                        <p:strVal val="visible"/>
                                      </p:to>
                                    </p:set>
                                    <p:animEffect transition="in" filter="fade">
                                      <p:cBhvr>
                                        <p:cTn id="18" dur="500"/>
                                        <p:tgtEl>
                                          <p:spTgt spid="62">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2">
                                            <p:txEl>
                                              <p:pRg st="6" end="6"/>
                                            </p:txEl>
                                          </p:spTgt>
                                        </p:tgtEl>
                                        <p:attrNameLst>
                                          <p:attrName>style.visibility</p:attrName>
                                        </p:attrNameLst>
                                      </p:cBhvr>
                                      <p:to>
                                        <p:strVal val="visible"/>
                                      </p:to>
                                    </p:set>
                                    <p:animEffect transition="in" filter="fade">
                                      <p:cBhvr>
                                        <p:cTn id="23" dur="500"/>
                                        <p:tgtEl>
                                          <p:spTgt spid="62">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62">
                                            <p:txEl>
                                              <p:pRg st="8" end="8"/>
                                            </p:txEl>
                                          </p:spTgt>
                                        </p:tgtEl>
                                        <p:attrNameLst>
                                          <p:attrName>style.visibility</p:attrName>
                                        </p:attrNameLst>
                                      </p:cBhvr>
                                      <p:to>
                                        <p:strVal val="visible"/>
                                      </p:to>
                                    </p:set>
                                    <p:animEffect transition="in" filter="fade">
                                      <p:cBhvr>
                                        <p:cTn id="28" dur="500"/>
                                        <p:tgtEl>
                                          <p:spTgt spid="62">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62">
                                            <p:txEl>
                                              <p:pRg st="9" end="9"/>
                                            </p:txEl>
                                          </p:spTgt>
                                        </p:tgtEl>
                                        <p:attrNameLst>
                                          <p:attrName>style.visibility</p:attrName>
                                        </p:attrNameLst>
                                      </p:cBhvr>
                                      <p:to>
                                        <p:strVal val="visible"/>
                                      </p:to>
                                    </p:set>
                                    <p:animEffect transition="in" filter="fade">
                                      <p:cBhvr>
                                        <p:cTn id="33" dur="500"/>
                                        <p:tgtEl>
                                          <p:spTgt spid="6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dirty="0"/>
              <a:t>java.util.HashMap Methods (1/2)</a:t>
            </a:r>
          </a:p>
        </p:txBody>
      </p:sp>
      <p:sp>
        <p:nvSpPr>
          <p:cNvPr id="68" name="Shape 68"/>
          <p:cNvSpPr txBox="1">
            <a:spLocks noGrp="1"/>
          </p:cNvSpPr>
          <p:nvPr>
            <p:ph type="body" idx="1"/>
          </p:nvPr>
        </p:nvSpPr>
        <p:spPr>
          <a:xfrm>
            <a:off x="457200" y="1123950"/>
            <a:ext cx="8305801" cy="1001275"/>
          </a:xfrm>
          <a:prstGeom prst="rect">
            <a:avLst/>
          </a:prstGeom>
        </p:spPr>
        <p:txBody>
          <a:bodyPr lIns="91425" tIns="91425" rIns="91425" bIns="91425" anchor="t" anchorCtr="0">
            <a:noAutofit/>
          </a:bodyPr>
          <a:lstStyle/>
          <a:p>
            <a:pPr rtl="0">
              <a:spcBef>
                <a:spcPts val="0"/>
              </a:spcBef>
              <a:buNone/>
            </a:pPr>
            <a:r>
              <a:rPr lang="en" sz="1800" dirty="0">
                <a:solidFill>
                  <a:schemeClr val="dk2"/>
                </a:solidFill>
                <a:latin typeface="Consolas"/>
                <a:ea typeface="Consolas"/>
                <a:cs typeface="Consolas"/>
                <a:sym typeface="Consolas"/>
              </a:rPr>
              <a:t>/*K refers to type of Key, V to type of value.</a:t>
            </a:r>
            <a:endParaRPr lang="en-US" sz="1800" dirty="0">
              <a:solidFill>
                <a:schemeClr val="tx1"/>
              </a:solidFill>
              <a:latin typeface="Consolas"/>
              <a:ea typeface="Consolas"/>
              <a:cs typeface="Consolas"/>
              <a:sym typeface="Consolas"/>
            </a:endParaRPr>
          </a:p>
          <a:p>
            <a:pPr>
              <a:buNone/>
            </a:pPr>
            <a:r>
              <a:rPr lang="en" sz="1800" dirty="0">
                <a:solidFill>
                  <a:schemeClr val="dk2"/>
                </a:solidFill>
                <a:latin typeface="Consolas"/>
                <a:ea typeface="Consolas"/>
                <a:cs typeface="Consolas"/>
                <a:sym typeface="Consolas"/>
              </a:rPr>
              <a:t> Adds specified key, value pair to the table, returns value. If there already was an entry for this key, it is replaced*/</a:t>
            </a:r>
            <a:endParaRPr lang="en" sz="1800" dirty="0">
              <a:solidFill>
                <a:schemeClr val="tx1"/>
              </a:solidFill>
              <a:latin typeface="Consolas"/>
              <a:ea typeface="Consolas"/>
              <a:cs typeface="Consolas"/>
              <a:sym typeface="Consolas"/>
            </a:endParaRPr>
          </a:p>
          <a:p>
            <a:pPr lvl="0" rtl="0">
              <a:spcBef>
                <a:spcPts val="0"/>
              </a:spcBef>
              <a:buNone/>
            </a:pPr>
            <a:r>
              <a:rPr lang="en" sz="1800" dirty="0">
                <a:solidFill>
                  <a:srgbClr val="0000FF"/>
                </a:solidFill>
                <a:latin typeface="Consolas"/>
                <a:ea typeface="Consolas"/>
                <a:cs typeface="Consolas"/>
                <a:sym typeface="Consolas"/>
              </a:rPr>
              <a:t>public V put(K key, V value)</a:t>
            </a:r>
            <a:endParaRPr lang="en" sz="1800" dirty="0">
              <a:solidFill>
                <a:schemeClr val="tx1"/>
              </a:solidFill>
              <a:latin typeface="Consolas"/>
              <a:ea typeface="Consolas"/>
              <a:cs typeface="Consolas"/>
              <a:sym typeface="Consolas"/>
            </a:endParaRPr>
          </a:p>
        </p:txBody>
      </p:sp>
      <p:sp>
        <p:nvSpPr>
          <p:cNvPr id="2" name="TextBox 1"/>
          <p:cNvSpPr txBox="1"/>
          <p:nvPr/>
        </p:nvSpPr>
        <p:spPr>
          <a:xfrm>
            <a:off x="457200" y="2326779"/>
            <a:ext cx="8686800" cy="1692771"/>
          </a:xfrm>
          <a:prstGeom prst="rect">
            <a:avLst/>
          </a:prstGeom>
          <a:noFill/>
        </p:spPr>
        <p:txBody>
          <a:bodyPr wrap="square" rtlCol="0" anchor="t">
            <a:spAutoFit/>
          </a:bodyPr>
          <a:lstStyle/>
          <a:p>
            <a:pPr lvl="0">
              <a:buClr>
                <a:srgbClr val="000000"/>
              </a:buClr>
              <a:buSzPct val="100000"/>
            </a:pPr>
            <a:r>
              <a:rPr lang="en" sz="1800" dirty="0">
                <a:solidFill>
                  <a:srgbClr val="666666"/>
                </a:solidFill>
                <a:latin typeface="Consolas"/>
                <a:ea typeface="Consolas"/>
                <a:cs typeface="Consolas"/>
                <a:sym typeface="Consolas"/>
              </a:rPr>
              <a:t>/*returns value to which the specified key is mapped, or null</a:t>
            </a:r>
            <a:endParaRPr lang="en-US" sz="1800" dirty="0">
              <a:solidFill>
                <a:schemeClr val="tx1"/>
              </a:solidFill>
              <a:latin typeface="Consolas"/>
              <a:ea typeface="Consolas"/>
              <a:cs typeface="Consolas"/>
              <a:sym typeface="Consolas"/>
            </a:endParaRPr>
          </a:p>
          <a:p>
            <a:pPr lvl="0">
              <a:buClr>
                <a:srgbClr val="000000"/>
              </a:buClr>
              <a:buSzPct val="100000"/>
            </a:pPr>
            <a:r>
              <a:rPr lang="en" sz="1800" dirty="0">
                <a:solidFill>
                  <a:srgbClr val="666666"/>
                </a:solidFill>
                <a:latin typeface="Consolas"/>
                <a:ea typeface="Consolas"/>
                <a:cs typeface="Consolas"/>
                <a:sym typeface="Consolas"/>
              </a:rPr>
              <a:t> *if map contains no mapping for the key.</a:t>
            </a:r>
            <a:endParaRPr lang="en-US" sz="1800" dirty="0">
              <a:solidFill>
                <a:schemeClr val="tx1"/>
              </a:solidFill>
              <a:latin typeface="Consolas"/>
              <a:ea typeface="Consolas"/>
              <a:cs typeface="Consolas"/>
              <a:sym typeface="Consolas"/>
            </a:endParaRPr>
          </a:p>
          <a:p>
            <a:r>
              <a:rPr lang="en" sz="1800" dirty="0">
                <a:solidFill>
                  <a:srgbClr val="666666"/>
                </a:solidFill>
                <a:latin typeface="Consolas" panose="020B0609020204030204" pitchFamily="49" charset="0"/>
                <a:cs typeface="Consolas" panose="020B0609020204030204" pitchFamily="49" charset="0"/>
              </a:rPr>
              <a:t> *note on parameter type: Java accepts any </a:t>
            </a:r>
            <a:r>
              <a:rPr lang="en" sz="1800" dirty="0">
                <a:solidFill>
                  <a:srgbClr val="0000FF"/>
                </a:solidFill>
                <a:latin typeface="Consolas" panose="020B0609020204030204" pitchFamily="49" charset="0"/>
                <a:cs typeface="Consolas" panose="020B0609020204030204" pitchFamily="49" charset="0"/>
              </a:rPr>
              <a:t>Object</a:t>
            </a:r>
            <a:r>
              <a:rPr lang="en" sz="1800" dirty="0">
                <a:solidFill>
                  <a:srgbClr val="666666"/>
                </a:solidFill>
                <a:latin typeface="Consolas" panose="020B0609020204030204" pitchFamily="49" charset="0"/>
                <a:cs typeface="Consolas" panose="020B0609020204030204" pitchFamily="49" charset="0"/>
              </a:rPr>
              <a:t>, but you should         </a:t>
            </a:r>
            <a:r>
              <a:rPr lang="en" sz="1800" dirty="0">
                <a:solidFill>
                  <a:schemeClr val="bg1"/>
                </a:solidFill>
                <a:latin typeface="Consolas" panose="020B0609020204030204" pitchFamily="49" charset="0"/>
                <a:cs typeface="Consolas" panose="020B0609020204030204" pitchFamily="49" charset="0"/>
              </a:rPr>
              <a:t>jj</a:t>
            </a:r>
            <a:r>
              <a:rPr lang="en" sz="1800" dirty="0">
                <a:solidFill>
                  <a:srgbClr val="666666"/>
                </a:solidFill>
                <a:latin typeface="Consolas" panose="020B0609020204030204" pitchFamily="49" charset="0"/>
                <a:cs typeface="Consolas" panose="020B0609020204030204" pitchFamily="49" charset="0"/>
              </a:rPr>
              <a:t>supply the same type as the key*/</a:t>
            </a:r>
            <a:endParaRPr lang="en" sz="1800" dirty="0">
              <a:solidFill>
                <a:schemeClr val="tx1"/>
              </a:solidFill>
              <a:latin typeface="Consolas" panose="020B0609020204030204" pitchFamily="49" charset="0"/>
              <a:ea typeface="Consolas"/>
              <a:cs typeface="Consolas" panose="020B0609020204030204" pitchFamily="49" charset="0"/>
              <a:sym typeface="Consolas"/>
            </a:endParaRPr>
          </a:p>
          <a:p>
            <a:pPr lvl="0">
              <a:buClr>
                <a:srgbClr val="000000"/>
              </a:buClr>
              <a:buSzPct val="100000"/>
            </a:pPr>
            <a:r>
              <a:rPr lang="en" sz="1800" dirty="0">
                <a:solidFill>
                  <a:srgbClr val="0000FF"/>
                </a:solidFill>
                <a:latin typeface="Consolas"/>
                <a:ea typeface="Consolas"/>
                <a:cs typeface="Consolas"/>
                <a:sym typeface="Consolas"/>
              </a:rPr>
              <a:t>public V get(Object key)</a:t>
            </a:r>
            <a:endParaRPr lang="en" sz="1800" dirty="0">
              <a:solidFill>
                <a:schemeClr val="tx1"/>
              </a:solidFill>
              <a:latin typeface="Consolas"/>
              <a:ea typeface="Consolas"/>
              <a:cs typeface="Consolas"/>
              <a:sym typeface="Consolas"/>
            </a:endParaRPr>
          </a:p>
          <a:p>
            <a:endParaRPr lang="en-US" dirty="0">
              <a:solidFill>
                <a:schemeClr val="tx1"/>
              </a:solidFill>
            </a:endParaRPr>
          </a:p>
        </p:txBody>
      </p:sp>
      <p:sp>
        <p:nvSpPr>
          <p:cNvPr id="3" name="TextBox 2"/>
          <p:cNvSpPr txBox="1"/>
          <p:nvPr/>
        </p:nvSpPr>
        <p:spPr>
          <a:xfrm>
            <a:off x="457200" y="3919776"/>
            <a:ext cx="8001000" cy="861774"/>
          </a:xfrm>
          <a:prstGeom prst="rect">
            <a:avLst/>
          </a:prstGeom>
          <a:noFill/>
        </p:spPr>
        <p:txBody>
          <a:bodyPr wrap="square" rtlCol="0">
            <a:spAutoFit/>
          </a:bodyPr>
          <a:lstStyle/>
          <a:p>
            <a:pPr lvl="0">
              <a:buClr>
                <a:srgbClr val="000000"/>
              </a:buClr>
              <a:buSzPct val="100000"/>
            </a:pPr>
            <a:r>
              <a:rPr lang="en" sz="1800" dirty="0">
                <a:solidFill>
                  <a:srgbClr val="666666"/>
                </a:solidFill>
                <a:latin typeface="Consolas"/>
                <a:ea typeface="Consolas"/>
                <a:cs typeface="Consolas"/>
                <a:sym typeface="Consolas"/>
              </a:rPr>
              <a:t>//returns the number of keys in this hashtable</a:t>
            </a:r>
          </a:p>
          <a:p>
            <a:pPr lvl="0">
              <a:buClr>
                <a:srgbClr val="000000"/>
              </a:buClr>
              <a:buSzPct val="100000"/>
            </a:pPr>
            <a:r>
              <a:rPr lang="en" sz="1800" dirty="0">
                <a:solidFill>
                  <a:srgbClr val="0000FF"/>
                </a:solidFill>
                <a:latin typeface="Consolas"/>
                <a:ea typeface="Consolas"/>
                <a:cs typeface="Consolas"/>
                <a:sym typeface="Consolas"/>
              </a:rPr>
              <a:t>public int size()</a:t>
            </a: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500"/>
                                        <p:tgtEl>
                                          <p:spTgt spid="6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dirty="0"/>
              <a:t>java.util.HashMap Methods (2/2)</a:t>
            </a:r>
          </a:p>
        </p:txBody>
      </p:sp>
      <p:sp>
        <p:nvSpPr>
          <p:cNvPr id="74" name="Shape 74"/>
          <p:cNvSpPr txBox="1">
            <a:spLocks noGrp="1"/>
          </p:cNvSpPr>
          <p:nvPr>
            <p:ph type="body" idx="1"/>
          </p:nvPr>
        </p:nvSpPr>
        <p:spPr>
          <a:xfrm>
            <a:off x="294150" y="1178478"/>
            <a:ext cx="8631900" cy="762000"/>
          </a:xfrm>
          <a:prstGeom prst="rect">
            <a:avLst/>
          </a:prstGeom>
        </p:spPr>
        <p:txBody>
          <a:bodyPr lIns="91425" tIns="91425" rIns="91425" bIns="91425" anchor="t" anchorCtr="0">
            <a:noAutofit/>
          </a:bodyPr>
          <a:lstStyle/>
          <a:p>
            <a:pPr>
              <a:buNone/>
            </a:pPr>
            <a:r>
              <a:rPr lang="en" sz="1800" dirty="0">
                <a:solidFill>
                  <a:srgbClr val="666666"/>
                </a:solidFill>
                <a:latin typeface="Consolas" panose="020B0609020204030204" pitchFamily="49" charset="0"/>
                <a:cs typeface="Consolas" panose="020B0609020204030204" pitchFamily="49" charset="0"/>
              </a:rPr>
              <a:t>/*</a:t>
            </a:r>
            <a:r>
              <a:rPr lang="en-US" sz="1800" dirty="0">
                <a:solidFill>
                  <a:srgbClr val="666666"/>
                </a:solidFill>
                <a:latin typeface="Consolas" panose="020B0609020204030204" pitchFamily="49" charset="0"/>
                <a:cs typeface="Consolas" panose="020B0609020204030204" pitchFamily="49" charset="0"/>
              </a:rPr>
              <a:t>n</a:t>
            </a:r>
            <a:r>
              <a:rPr lang="en" sz="1800" dirty="0" err="1">
                <a:solidFill>
                  <a:srgbClr val="666666"/>
                </a:solidFill>
                <a:latin typeface="Consolas" panose="020B0609020204030204" pitchFamily="49" charset="0"/>
                <a:cs typeface="Consolas" panose="020B0609020204030204" pitchFamily="49" charset="0"/>
              </a:rPr>
              <a:t>ote</a:t>
            </a:r>
            <a:r>
              <a:rPr lang="en" sz="1800" dirty="0">
                <a:solidFill>
                  <a:srgbClr val="666666"/>
                </a:solidFill>
                <a:latin typeface="Consolas" panose="020B0609020204030204" pitchFamily="49" charset="0"/>
                <a:cs typeface="Consolas" panose="020B0609020204030204" pitchFamily="49" charset="0"/>
              </a:rPr>
              <a:t> on parameter type: Java accepts any </a:t>
            </a:r>
            <a:r>
              <a:rPr lang="en" sz="1800" dirty="0">
                <a:solidFill>
                  <a:srgbClr val="0000FF"/>
                </a:solidFill>
                <a:latin typeface="Consolas" panose="020B0609020204030204" pitchFamily="49" charset="0"/>
                <a:cs typeface="Consolas" panose="020B0609020204030204" pitchFamily="49" charset="0"/>
              </a:rPr>
              <a:t>Object</a:t>
            </a:r>
            <a:r>
              <a:rPr lang="en" sz="1800" dirty="0">
                <a:solidFill>
                  <a:srgbClr val="666666"/>
                </a:solidFill>
                <a:latin typeface="Consolas" panose="020B0609020204030204" pitchFamily="49" charset="0"/>
                <a:cs typeface="Consolas" panose="020B0609020204030204" pitchFamily="49" charset="0"/>
              </a:rPr>
              <a:t>, but you</a:t>
            </a:r>
          </a:p>
          <a:p>
            <a:pPr>
              <a:buNone/>
            </a:pPr>
            <a:r>
              <a:rPr lang="en" sz="1800" dirty="0">
                <a:solidFill>
                  <a:srgbClr val="666666"/>
                </a:solidFill>
                <a:latin typeface="Consolas" panose="020B0609020204030204" pitchFamily="49" charset="0"/>
                <a:cs typeface="Consolas" panose="020B0609020204030204" pitchFamily="49" charset="0"/>
              </a:rPr>
              <a:t> *should supply the same type as either the key or the value.  </a:t>
            </a:r>
            <a:endParaRPr lang="en" sz="1800" dirty="0">
              <a:solidFill>
                <a:schemeClr val="dk2"/>
              </a:solidFill>
              <a:latin typeface="Consolas"/>
              <a:ea typeface="Consolas"/>
              <a:cs typeface="Consolas"/>
              <a:sym typeface="Consolas"/>
            </a:endParaRPr>
          </a:p>
          <a:p>
            <a:pPr rtl="0">
              <a:spcBef>
                <a:spcPts val="0"/>
              </a:spcBef>
              <a:buNone/>
            </a:pPr>
            <a:r>
              <a:rPr lang="en" sz="1800" dirty="0">
                <a:solidFill>
                  <a:schemeClr val="dk2"/>
                </a:solidFill>
                <a:latin typeface="Consolas"/>
                <a:ea typeface="Consolas"/>
                <a:cs typeface="Consolas"/>
                <a:sym typeface="Consolas"/>
              </a:rPr>
              <a:t>  </a:t>
            </a:r>
            <a:r>
              <a:rPr lang="en-US" sz="1800" dirty="0">
                <a:solidFill>
                  <a:schemeClr val="dk2"/>
                </a:solidFill>
                <a:latin typeface="Consolas"/>
                <a:ea typeface="Consolas"/>
                <a:cs typeface="Consolas"/>
                <a:sym typeface="Consolas"/>
              </a:rPr>
              <a:t>Predicate </a:t>
            </a:r>
            <a:r>
              <a:rPr lang="en" sz="1800" dirty="0">
                <a:solidFill>
                  <a:schemeClr val="dk2"/>
                </a:solidFill>
                <a:latin typeface="Consolas"/>
                <a:ea typeface="Consolas"/>
                <a:cs typeface="Consolas"/>
                <a:sym typeface="Consolas"/>
              </a:rPr>
              <a:t>tests if specified object is a key in this hash table*/</a:t>
            </a:r>
          </a:p>
          <a:p>
            <a:pPr lvl="0" rtl="0">
              <a:spcBef>
                <a:spcPts val="0"/>
              </a:spcBef>
              <a:buNone/>
            </a:pPr>
            <a:r>
              <a:rPr lang="en" sz="1800" dirty="0">
                <a:solidFill>
                  <a:srgbClr val="0000FF"/>
                </a:solidFill>
                <a:latin typeface="Consolas"/>
                <a:ea typeface="Consolas"/>
                <a:cs typeface="Consolas"/>
                <a:sym typeface="Consolas"/>
              </a:rPr>
              <a:t>public boolean containsKey(Object key)</a:t>
            </a:r>
          </a:p>
        </p:txBody>
      </p:sp>
      <p:sp>
        <p:nvSpPr>
          <p:cNvPr id="2" name="TextBox 1"/>
          <p:cNvSpPr txBox="1"/>
          <p:nvPr/>
        </p:nvSpPr>
        <p:spPr>
          <a:xfrm>
            <a:off x="304800" y="2624376"/>
            <a:ext cx="8610600" cy="861774"/>
          </a:xfrm>
          <a:prstGeom prst="rect">
            <a:avLst/>
          </a:prstGeom>
          <a:noFill/>
        </p:spPr>
        <p:txBody>
          <a:bodyPr wrap="square" rtlCol="0" anchor="t">
            <a:spAutoFit/>
          </a:bodyPr>
          <a:lstStyle/>
          <a:p>
            <a:pPr lvl="0">
              <a:buClr>
                <a:srgbClr val="000000"/>
              </a:buClr>
              <a:buSzPct val="100000"/>
            </a:pPr>
            <a:r>
              <a:rPr lang="en" sz="1800" dirty="0">
                <a:solidFill>
                  <a:srgbClr val="666666"/>
                </a:solidFill>
                <a:latin typeface="Consolas"/>
                <a:ea typeface="Consolas"/>
                <a:cs typeface="Consolas"/>
                <a:sym typeface="Consolas"/>
              </a:rPr>
              <a:t>//returns true if hash table maps at least one key to this value</a:t>
            </a:r>
            <a:endParaRPr lang="en-US" sz="1800" dirty="0">
              <a:solidFill>
                <a:schemeClr val="tx1"/>
              </a:solidFill>
              <a:latin typeface="Consolas"/>
              <a:ea typeface="Consolas"/>
              <a:cs typeface="Consolas"/>
              <a:sym typeface="Consolas"/>
            </a:endParaRPr>
          </a:p>
          <a:p>
            <a:pPr lvl="0">
              <a:buClr>
                <a:srgbClr val="000000"/>
              </a:buClr>
              <a:buSzPct val="100000"/>
            </a:pPr>
            <a:r>
              <a:rPr lang="en" sz="1800" dirty="0">
                <a:solidFill>
                  <a:srgbClr val="0000FF"/>
                </a:solidFill>
                <a:latin typeface="Consolas"/>
                <a:ea typeface="Consolas"/>
                <a:cs typeface="Consolas"/>
                <a:sym typeface="Consolas"/>
              </a:rPr>
              <a:t>public boolean containsValue(Object Value)</a:t>
            </a:r>
            <a:endParaRPr lang="en" sz="1800" dirty="0">
              <a:solidFill>
                <a:schemeClr val="tx1"/>
              </a:solidFill>
              <a:latin typeface="Consolas"/>
              <a:ea typeface="Consolas"/>
              <a:cs typeface="Consolas"/>
              <a:sym typeface="Consolas"/>
            </a:endParaRPr>
          </a:p>
          <a:p>
            <a:endParaRPr lang="en-US" dirty="0">
              <a:solidFill>
                <a:schemeClr val="tx1"/>
              </a:solidFill>
            </a:endParaRPr>
          </a:p>
        </p:txBody>
      </p:sp>
      <p:sp>
        <p:nvSpPr>
          <p:cNvPr id="3" name="TextBox 2"/>
          <p:cNvSpPr txBox="1"/>
          <p:nvPr/>
        </p:nvSpPr>
        <p:spPr>
          <a:xfrm>
            <a:off x="304800" y="3373788"/>
            <a:ext cx="9156842" cy="892552"/>
          </a:xfrm>
          <a:prstGeom prst="rect">
            <a:avLst/>
          </a:prstGeom>
          <a:noFill/>
        </p:spPr>
        <p:txBody>
          <a:bodyPr wrap="square" rtlCol="0" anchor="t">
            <a:spAutoFit/>
          </a:bodyPr>
          <a:lstStyle/>
          <a:p>
            <a:pPr lvl="0">
              <a:buClr>
                <a:srgbClr val="000000"/>
              </a:buClr>
              <a:buSzPct val="100000"/>
            </a:pPr>
            <a:r>
              <a:rPr lang="en" sz="1700" dirty="0">
                <a:solidFill>
                  <a:srgbClr val="666666"/>
                </a:solidFill>
                <a:latin typeface="Consolas"/>
                <a:ea typeface="Consolas"/>
                <a:cs typeface="Consolas"/>
                <a:sym typeface="Consolas"/>
              </a:rPr>
              <a:t>/*removes key and its corresponding value from hash table,</a:t>
            </a:r>
            <a:endParaRPr lang="en-US" sz="1700" dirty="0">
              <a:solidFill>
                <a:schemeClr val="tx1"/>
              </a:solidFill>
              <a:latin typeface="Consolas"/>
              <a:ea typeface="Consolas"/>
              <a:cs typeface="Consolas"/>
              <a:sym typeface="Consolas"/>
            </a:endParaRPr>
          </a:p>
          <a:p>
            <a:pPr lvl="0">
              <a:buClr>
                <a:srgbClr val="000000"/>
              </a:buClr>
              <a:buSzPct val="100000"/>
            </a:pPr>
            <a:r>
              <a:rPr lang="en" sz="1700" dirty="0">
                <a:solidFill>
                  <a:srgbClr val="666666"/>
                </a:solidFill>
                <a:latin typeface="Consolas"/>
                <a:ea typeface="Consolas"/>
                <a:cs typeface="Consolas"/>
                <a:sym typeface="Consolas"/>
              </a:rPr>
              <a:t>  returns value which the key mapped to or null if key had no mapping */</a:t>
            </a:r>
            <a:endParaRPr lang="en" sz="1700" dirty="0">
              <a:solidFill>
                <a:schemeClr val="tx1"/>
              </a:solidFill>
              <a:latin typeface="Consolas"/>
              <a:ea typeface="Consolas"/>
              <a:cs typeface="Consolas"/>
              <a:sym typeface="Consolas"/>
            </a:endParaRPr>
          </a:p>
          <a:p>
            <a:pPr lvl="0">
              <a:buClr>
                <a:srgbClr val="000000"/>
              </a:buClr>
              <a:buSzPct val="100000"/>
            </a:pPr>
            <a:r>
              <a:rPr lang="en" sz="1800" dirty="0">
                <a:solidFill>
                  <a:srgbClr val="0000FF"/>
                </a:solidFill>
                <a:latin typeface="Consolas"/>
                <a:ea typeface="Consolas"/>
                <a:cs typeface="Consolas"/>
                <a:sym typeface="Consolas"/>
              </a:rPr>
              <a:t>public V remove(Object key)</a:t>
            </a:r>
            <a:endParaRPr lang="en" sz="1800" dirty="0">
              <a:solidFill>
                <a:schemeClr val="tx1"/>
              </a:solidFill>
              <a:latin typeface="Consolas"/>
              <a:ea typeface="Consolas"/>
              <a:cs typeface="Consolas"/>
              <a:sym typeface="Consolas"/>
            </a:endParaRPr>
          </a:p>
        </p:txBody>
      </p:sp>
      <p:sp>
        <p:nvSpPr>
          <p:cNvPr id="9" name="TextBox 8"/>
          <p:cNvSpPr txBox="1"/>
          <p:nvPr/>
        </p:nvSpPr>
        <p:spPr>
          <a:xfrm>
            <a:off x="304800" y="4412218"/>
            <a:ext cx="8534400" cy="369332"/>
          </a:xfrm>
          <a:prstGeom prst="rect">
            <a:avLst/>
          </a:prstGeom>
          <a:noFill/>
        </p:spPr>
        <p:txBody>
          <a:bodyPr wrap="square" rtlCol="0" anchor="t">
            <a:spAutoFit/>
          </a:bodyPr>
          <a:lstStyle/>
          <a:p>
            <a:pPr lvl="0">
              <a:buClr>
                <a:srgbClr val="000000"/>
              </a:buClr>
              <a:buSzPct val="100000"/>
            </a:pPr>
            <a:r>
              <a:rPr lang="en" sz="1800" dirty="0">
                <a:solidFill>
                  <a:srgbClr val="666666"/>
                </a:solidFill>
                <a:latin typeface="Consolas"/>
                <a:ea typeface="Consolas"/>
                <a:cs typeface="Consolas"/>
                <a:sym typeface="Consolas"/>
              </a:rPr>
              <a:t>//more methods in </a:t>
            </a:r>
            <a:r>
              <a:rPr lang="en" sz="1800" dirty="0" err="1">
                <a:solidFill>
                  <a:srgbClr val="666666"/>
                </a:solidFill>
                <a:latin typeface="Consolas"/>
                <a:ea typeface="Consolas"/>
                <a:cs typeface="Consolas"/>
                <a:sym typeface="Consolas"/>
              </a:rPr>
              <a:t>JavaDocs</a:t>
            </a:r>
            <a:endParaRPr lang="en-US" sz="1800" dirty="0">
              <a:solidFill>
                <a:schemeClr val="tx1"/>
              </a:solidFill>
              <a:latin typeface="Consolas"/>
              <a:ea typeface="Consolas"/>
              <a:cs typeface="Consolas"/>
              <a:sym typeface="Consola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dirty="0"/>
              <a:t>Finding out your friends’ logins (1/4)</a:t>
            </a:r>
          </a:p>
        </p:txBody>
      </p:sp>
      <p:sp>
        <p:nvSpPr>
          <p:cNvPr id="147" name="Shape 147"/>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381000" indent="-342900"/>
            <a:r>
              <a:rPr lang="en" sz="2400" dirty="0"/>
              <a:t>Given an array of CS students who have the properties “</a:t>
            </a:r>
            <a:r>
              <a:rPr lang="en" sz="2400" dirty="0" err="1"/>
              <a:t>csLogin</a:t>
            </a:r>
            <a:r>
              <a:rPr lang="en" sz="2400" dirty="0"/>
              <a:t>” and “real name”, how might you efficiently find out your friends’ logins?</a:t>
            </a:r>
            <a:endParaRPr lang="en-US" sz="2400" dirty="0"/>
          </a:p>
          <a:p>
            <a:pPr marL="38100" lvl="0" indent="0" rtl="0">
              <a:spcBef>
                <a:spcPts val="0"/>
              </a:spcBef>
              <a:buClr>
                <a:schemeClr val="dk1"/>
              </a:buClr>
              <a:buSzPct val="100000"/>
              <a:buNone/>
            </a:pPr>
            <a:endParaRPr lang="en" sz="2400" dirty="0"/>
          </a:p>
          <a:p>
            <a:pPr marL="381000" indent="-342900"/>
            <a:r>
              <a:rPr lang="en" sz="2400" dirty="0"/>
              <a:t>Givens</a:t>
            </a:r>
          </a:p>
          <a:p>
            <a:pPr marL="914400" lvl="1" indent="-368300" rtl="0">
              <a:spcBef>
                <a:spcPts val="0"/>
              </a:spcBef>
              <a:buClr>
                <a:schemeClr val="dk1"/>
              </a:buClr>
              <a:buSzPct val="100000"/>
              <a:buFont typeface="Courier New"/>
              <a:buChar char="o"/>
            </a:pPr>
            <a:r>
              <a:rPr lang="en" sz="2000" dirty="0">
                <a:solidFill>
                  <a:srgbClr val="0000FF"/>
                </a:solidFill>
                <a:latin typeface="Consolas"/>
                <a:ea typeface="Consolas"/>
                <a:cs typeface="Consolas"/>
                <a:sym typeface="Consolas"/>
              </a:rPr>
              <a:t>String[] _friends</a:t>
            </a:r>
            <a:r>
              <a:rPr lang="en" sz="2000" dirty="0"/>
              <a:t>, an array of your friends’ names</a:t>
            </a:r>
          </a:p>
          <a:p>
            <a:pPr marL="914400" lvl="1" indent="-368300">
              <a:spcBef>
                <a:spcPts val="0"/>
              </a:spcBef>
              <a:buClr>
                <a:schemeClr val="dk1"/>
              </a:buClr>
              <a:buSzPct val="100000"/>
              <a:buFont typeface="Courier New"/>
              <a:buChar char="o"/>
            </a:pPr>
            <a:r>
              <a:rPr lang="en" sz="2000" dirty="0">
                <a:solidFill>
                  <a:srgbClr val="0000FF"/>
                </a:solidFill>
                <a:latin typeface="Consolas"/>
                <a:ea typeface="Consolas"/>
                <a:cs typeface="Consolas"/>
                <a:sym typeface="Consolas"/>
              </a:rPr>
              <a:t>CSStudent[] _students</a:t>
            </a:r>
            <a:r>
              <a:rPr lang="en" sz="2000" dirty="0"/>
              <a:t>, an array of students with a “csLogin” and a “real</a:t>
            </a:r>
            <a:r>
              <a:rPr lang="en-US" sz="2000" dirty="0"/>
              <a:t> </a:t>
            </a:r>
            <a:r>
              <a:rPr lang="en" sz="2000" dirty="0"/>
              <a:t>name”</a:t>
            </a:r>
          </a:p>
        </p:txBody>
      </p:sp>
    </p:spTree>
    <p:extLst>
      <p:ext uri="{BB962C8B-B14F-4D97-AF65-F5344CB8AC3E}">
        <p14:creationId xmlns:p14="http://schemas.microsoft.com/office/powerpoint/2010/main" val="3313306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7">
                                            <p:txEl>
                                              <p:pRg st="0" end="0"/>
                                            </p:txEl>
                                          </p:spTgt>
                                        </p:tgtEl>
                                        <p:attrNameLst>
                                          <p:attrName>style.visibility</p:attrName>
                                        </p:attrNameLst>
                                      </p:cBhvr>
                                      <p:to>
                                        <p:strVal val="visible"/>
                                      </p:to>
                                    </p:set>
                                    <p:animEffect transition="in" filter="fade">
                                      <p:cBhvr>
                                        <p:cTn id="7" dur="500"/>
                                        <p:tgtEl>
                                          <p:spTgt spid="1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7">
                                            <p:txEl>
                                              <p:pRg st="2" end="2"/>
                                            </p:txEl>
                                          </p:spTgt>
                                        </p:tgtEl>
                                        <p:attrNameLst>
                                          <p:attrName>style.visibility</p:attrName>
                                        </p:attrNameLst>
                                      </p:cBhvr>
                                      <p:to>
                                        <p:strVal val="visible"/>
                                      </p:to>
                                    </p:set>
                                    <p:animEffect transition="in" filter="fade">
                                      <p:cBhvr>
                                        <p:cTn id="12" dur="500"/>
                                        <p:tgtEl>
                                          <p:spTgt spid="14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7">
                                            <p:txEl>
                                              <p:pRg st="3" end="3"/>
                                            </p:txEl>
                                          </p:spTgt>
                                        </p:tgtEl>
                                        <p:attrNameLst>
                                          <p:attrName>style.visibility</p:attrName>
                                        </p:attrNameLst>
                                      </p:cBhvr>
                                      <p:to>
                                        <p:strVal val="visible"/>
                                      </p:to>
                                    </p:set>
                                    <p:animEffect transition="in" filter="fade">
                                      <p:cBhvr>
                                        <p:cTn id="17" dur="500"/>
                                        <p:tgtEl>
                                          <p:spTgt spid="14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7">
                                            <p:txEl>
                                              <p:pRg st="4" end="4"/>
                                            </p:txEl>
                                          </p:spTgt>
                                        </p:tgtEl>
                                        <p:attrNameLst>
                                          <p:attrName>style.visibility</p:attrName>
                                        </p:attrNameLst>
                                      </p:cBhvr>
                                      <p:to>
                                        <p:strVal val="visible"/>
                                      </p:to>
                                    </p:set>
                                    <p:animEffect transition="in" filter="fade">
                                      <p:cBhvr>
                                        <p:cTn id="22" dur="500"/>
                                        <p:tgtEl>
                                          <p:spTgt spid="14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77930-F3AC-094F-B791-778F154B286C}"/>
              </a:ext>
            </a:extLst>
          </p:cNvPr>
          <p:cNvSpPr>
            <a:spLocks noGrp="1"/>
          </p:cNvSpPr>
          <p:nvPr>
            <p:ph type="title"/>
          </p:nvPr>
        </p:nvSpPr>
        <p:spPr>
          <a:xfrm>
            <a:off x="628650" y="164987"/>
            <a:ext cx="7886700" cy="994172"/>
          </a:xfrm>
        </p:spPr>
        <p:txBody>
          <a:bodyPr/>
          <a:lstStyle/>
          <a:p>
            <a:r>
              <a:rPr lang="en-US" dirty="0"/>
              <a:t>Free Speech: Some Context</a:t>
            </a:r>
          </a:p>
        </p:txBody>
      </p:sp>
      <p:sp>
        <p:nvSpPr>
          <p:cNvPr id="3" name="Content Placeholder 2">
            <a:extLst>
              <a:ext uri="{FF2B5EF4-FFF2-40B4-BE49-F238E27FC236}">
                <a16:creationId xmlns:a16="http://schemas.microsoft.com/office/drawing/2014/main" id="{1E31AC1D-0E4B-C44B-A746-84EA98A32896}"/>
              </a:ext>
            </a:extLst>
          </p:cNvPr>
          <p:cNvSpPr>
            <a:spLocks noGrp="1"/>
          </p:cNvSpPr>
          <p:nvPr>
            <p:ph idx="1"/>
          </p:nvPr>
        </p:nvSpPr>
        <p:spPr>
          <a:xfrm>
            <a:off x="610474" y="1159159"/>
            <a:ext cx="7886700" cy="3811208"/>
          </a:xfrm>
        </p:spPr>
        <p:txBody>
          <a:bodyPr>
            <a:normAutofit fontScale="55000" lnSpcReduction="20000"/>
          </a:bodyPr>
          <a:lstStyle/>
          <a:p>
            <a:r>
              <a:rPr lang="en-US" dirty="0"/>
              <a:t>First Amendment in the Bill of Rights:</a:t>
            </a:r>
          </a:p>
          <a:p>
            <a:pPr lvl="1"/>
            <a:r>
              <a:rPr lang="en-US" b="1" dirty="0"/>
              <a:t>Congress</a:t>
            </a:r>
            <a:r>
              <a:rPr lang="en-US" dirty="0"/>
              <a:t> shall make </a:t>
            </a:r>
            <a:r>
              <a:rPr lang="en-US" b="1" dirty="0"/>
              <a:t>no law</a:t>
            </a:r>
            <a:r>
              <a:rPr lang="en-US" dirty="0"/>
              <a:t> respecting an establishment of religion or prohibiting the free exercise thereof; or </a:t>
            </a:r>
            <a:r>
              <a:rPr lang="en-US" b="1" dirty="0"/>
              <a:t>abridging the freedom of speech</a:t>
            </a:r>
            <a:r>
              <a:rPr lang="en-US" dirty="0"/>
              <a:t>, or of </a:t>
            </a:r>
            <a:r>
              <a:rPr lang="en-US" b="1" dirty="0"/>
              <a:t>the press</a:t>
            </a:r>
            <a:r>
              <a:rPr lang="en-US" dirty="0"/>
              <a:t>, or the right of the people peaceably to assemble, and to petition the Government for a redress of grievances.</a:t>
            </a:r>
          </a:p>
          <a:p>
            <a:r>
              <a:rPr lang="en-US" dirty="0"/>
              <a:t>Rules on social media platforms do not have to comply with the first amendment</a:t>
            </a:r>
          </a:p>
          <a:p>
            <a:pPr lvl="1"/>
            <a:r>
              <a:rPr lang="en-US" dirty="0"/>
              <a:t>Legal responsibilities vs. social values</a:t>
            </a:r>
          </a:p>
          <a:p>
            <a:pPr lvl="1"/>
            <a:r>
              <a:rPr lang="en-US" dirty="0"/>
              <a:t>Self-regulation already exists!</a:t>
            </a:r>
          </a:p>
          <a:p>
            <a:pPr lvl="2"/>
            <a:r>
              <a:rPr lang="en-US" dirty="0"/>
              <a:t>Child pornography</a:t>
            </a:r>
          </a:p>
          <a:p>
            <a:pPr lvl="2"/>
            <a:r>
              <a:rPr lang="en-US" dirty="0"/>
              <a:t>Two-pass system: algorithm -&gt; human </a:t>
            </a:r>
          </a:p>
          <a:p>
            <a:r>
              <a:rPr lang="en-US" dirty="0"/>
              <a:t>Zuckerberg’s power to curate your news! </a:t>
            </a:r>
          </a:p>
          <a:p>
            <a:pPr lvl="1"/>
            <a:r>
              <a:rPr lang="en-US" dirty="0"/>
              <a:t>2 Billion+ users </a:t>
            </a:r>
          </a:p>
          <a:p>
            <a:r>
              <a:rPr lang="en-US" dirty="0"/>
              <a:t>What level of harm calls for a limits to “free expression”? These answers are relevant to the algorithms we use to filter out inappropriate content</a:t>
            </a:r>
          </a:p>
        </p:txBody>
      </p:sp>
    </p:spTree>
    <p:extLst>
      <p:ext uri="{BB962C8B-B14F-4D97-AF65-F5344CB8AC3E}">
        <p14:creationId xmlns:p14="http://schemas.microsoft.com/office/powerpoint/2010/main" val="19365729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body" idx="1"/>
          </p:nvPr>
        </p:nvSpPr>
        <p:spPr>
          <a:xfrm>
            <a:off x="228600" y="979651"/>
            <a:ext cx="8839200" cy="3725699"/>
          </a:xfrm>
          <a:prstGeom prst="rect">
            <a:avLst/>
          </a:prstGeom>
        </p:spPr>
        <p:txBody>
          <a:bodyPr lIns="91425" tIns="91425" rIns="91425" bIns="91425" anchor="t" anchorCtr="0">
            <a:noAutofit/>
          </a:bodyPr>
          <a:lstStyle/>
          <a:p>
            <a:pPr marL="419100" indent="-342900"/>
            <a:r>
              <a:rPr lang="en" sz="2400" dirty="0"/>
              <a:t>Old Approach:</a:t>
            </a:r>
            <a:endParaRPr lang="en-US" sz="2400" dirty="0"/>
          </a:p>
          <a:p>
            <a:pPr marL="419100" indent="-342900"/>
            <a:endParaRPr lang="en" sz="1000" dirty="0"/>
          </a:p>
          <a:p>
            <a:pPr rtl="0">
              <a:spcBef>
                <a:spcPts val="0"/>
              </a:spcBef>
              <a:buNone/>
            </a:pPr>
            <a:r>
              <a:rPr lang="en" sz="1600" dirty="0">
                <a:solidFill>
                  <a:srgbClr val="0000FF"/>
                </a:solidFill>
                <a:latin typeface="Consolas"/>
                <a:ea typeface="Consolas"/>
                <a:cs typeface="Consolas"/>
                <a:sym typeface="Consolas"/>
              </a:rPr>
              <a:t>for (int i=0; i &lt; _friends.length; i++){ </a:t>
            </a:r>
            <a:r>
              <a:rPr lang="en" sz="1600" dirty="0">
                <a:solidFill>
                  <a:srgbClr val="00B050"/>
                </a:solidFill>
                <a:latin typeface="Consolas"/>
                <a:ea typeface="Consolas"/>
                <a:cs typeface="Consolas"/>
                <a:sym typeface="Consolas"/>
              </a:rPr>
              <a:t>//for all friends</a:t>
            </a:r>
          </a:p>
          <a:p>
            <a:pPr rtl="0">
              <a:spcBef>
                <a:spcPts val="0"/>
              </a:spcBef>
              <a:buNone/>
            </a:pPr>
            <a:r>
              <a:rPr lang="en" sz="1600" dirty="0">
                <a:solidFill>
                  <a:srgbClr val="0000FF"/>
                </a:solidFill>
                <a:latin typeface="Consolas"/>
                <a:ea typeface="Consolas"/>
                <a:cs typeface="Consolas"/>
                <a:sym typeface="Consolas"/>
              </a:rPr>
              <a:t>    for (int j=0; j &lt; _students.length; j++){ </a:t>
            </a:r>
            <a:r>
              <a:rPr lang="en" sz="1600" dirty="0">
                <a:solidFill>
                  <a:srgbClr val="00B050"/>
                </a:solidFill>
                <a:latin typeface="Consolas"/>
                <a:ea typeface="Consolas"/>
                <a:cs typeface="Consolas"/>
                <a:sym typeface="Consolas"/>
              </a:rPr>
              <a:t>//for all students</a:t>
            </a:r>
          </a:p>
          <a:p>
            <a:pPr>
              <a:buNone/>
            </a:pPr>
            <a:r>
              <a:rPr lang="en" sz="1600" dirty="0">
                <a:solidFill>
                  <a:srgbClr val="0000FF"/>
                </a:solidFill>
                <a:latin typeface="Consolas"/>
                <a:ea typeface="Consolas"/>
                <a:cs typeface="Consolas"/>
                <a:sym typeface="Consolas"/>
              </a:rPr>
              <a:t>		if (_friends[i].equals(_students[j].</a:t>
            </a:r>
            <a:r>
              <a:rPr lang="en" sz="1600" dirty="0" err="1">
                <a:solidFill>
                  <a:srgbClr val="0000FF"/>
                </a:solidFill>
                <a:latin typeface="Consolas"/>
                <a:ea typeface="Consolas"/>
                <a:cs typeface="Consolas"/>
                <a:sym typeface="Consolas"/>
              </a:rPr>
              <a:t>getName</a:t>
            </a:r>
            <a:r>
              <a:rPr lang="en" sz="1600" dirty="0">
                <a:solidFill>
                  <a:srgbClr val="0000FF"/>
                </a:solidFill>
                <a:latin typeface="Consolas"/>
                <a:ea typeface="Consolas"/>
                <a:cs typeface="Consolas"/>
                <a:sym typeface="Consolas"/>
              </a:rPr>
              <a:t>())){</a:t>
            </a:r>
            <a:r>
              <a:rPr lang="en" sz="1600" dirty="0">
                <a:solidFill>
                  <a:srgbClr val="00B050"/>
                </a:solidFill>
                <a:latin typeface="Consolas"/>
                <a:ea typeface="Consolas"/>
                <a:cs typeface="Consolas"/>
                <a:sym typeface="Consolas"/>
              </a:rPr>
              <a:t> //</a:t>
            </a:r>
            <a:r>
              <a:rPr lang="en" sz="1400" dirty="0" err="1">
                <a:solidFill>
                  <a:srgbClr val="00B050"/>
                </a:solidFill>
                <a:latin typeface="Consolas"/>
                <a:ea typeface="Consolas"/>
                <a:cs typeface="Consolas"/>
                <a:sym typeface="Consolas"/>
              </a:rPr>
              <a:t>getName</a:t>
            </a:r>
            <a:r>
              <a:rPr lang="en" sz="1400" dirty="0">
                <a:solidFill>
                  <a:srgbClr val="00B050"/>
                </a:solidFill>
                <a:latin typeface="Consolas"/>
                <a:ea typeface="Consolas"/>
                <a:cs typeface="Consolas"/>
                <a:sym typeface="Consolas"/>
              </a:rPr>
              <a:t>() code elided</a:t>
            </a:r>
            <a:endParaRPr lang="en" sz="1400" dirty="0">
              <a:solidFill>
                <a:srgbClr val="0000FF"/>
              </a:solidFill>
              <a:latin typeface="Consolas"/>
              <a:ea typeface="Consolas"/>
              <a:cs typeface="Consolas"/>
              <a:sym typeface="Consolas"/>
            </a:endParaRPr>
          </a:p>
          <a:p>
            <a:pPr>
              <a:buNone/>
            </a:pPr>
            <a:r>
              <a:rPr lang="en" sz="1600" dirty="0">
                <a:solidFill>
                  <a:srgbClr val="0000FF"/>
                </a:solidFill>
                <a:latin typeface="Consolas"/>
                <a:ea typeface="Consolas"/>
                <a:cs typeface="Consolas"/>
                <a:sym typeface="Consolas"/>
              </a:rPr>
              <a:t>            String login = _students[j].</a:t>
            </a:r>
            <a:r>
              <a:rPr lang="en" sz="1600" dirty="0" err="1">
                <a:solidFill>
                  <a:srgbClr val="0000FF"/>
                </a:solidFill>
                <a:latin typeface="Consolas"/>
                <a:ea typeface="Consolas"/>
                <a:cs typeface="Consolas"/>
                <a:sym typeface="Consolas"/>
              </a:rPr>
              <a:t>getLogin</a:t>
            </a:r>
            <a:r>
              <a:rPr lang="en" sz="1600" dirty="0">
                <a:solidFill>
                  <a:srgbClr val="0000FF"/>
                </a:solidFill>
                <a:latin typeface="Consolas"/>
                <a:ea typeface="Consolas"/>
                <a:cs typeface="Consolas"/>
                <a:sym typeface="Consolas"/>
              </a:rPr>
              <a:t>(); </a:t>
            </a:r>
            <a:r>
              <a:rPr lang="en" sz="1800" dirty="0">
                <a:solidFill>
                  <a:srgbClr val="00B050"/>
                </a:solidFill>
                <a:latin typeface="Consolas"/>
                <a:ea typeface="Consolas"/>
                <a:cs typeface="Consolas"/>
                <a:sym typeface="Consolas"/>
              </a:rPr>
              <a:t>//</a:t>
            </a:r>
            <a:r>
              <a:rPr lang="en" sz="1600" dirty="0" err="1">
                <a:solidFill>
                  <a:srgbClr val="00B050"/>
                </a:solidFill>
                <a:latin typeface="Consolas"/>
                <a:ea typeface="Consolas"/>
                <a:cs typeface="Consolas"/>
                <a:sym typeface="Consolas"/>
              </a:rPr>
              <a:t>getLogin</a:t>
            </a:r>
            <a:r>
              <a:rPr lang="en" sz="1600" dirty="0">
                <a:solidFill>
                  <a:srgbClr val="00B050"/>
                </a:solidFill>
                <a:latin typeface="Consolas"/>
                <a:ea typeface="Consolas"/>
                <a:cs typeface="Consolas"/>
                <a:sym typeface="Consolas"/>
              </a:rPr>
              <a:t>() code elided</a:t>
            </a:r>
            <a:endParaRPr lang="en" sz="1600" dirty="0">
              <a:solidFill>
                <a:srgbClr val="0000FF"/>
              </a:solidFill>
              <a:latin typeface="Consolas"/>
              <a:ea typeface="Consolas"/>
              <a:cs typeface="Consolas"/>
              <a:sym typeface="Consolas"/>
            </a:endParaRPr>
          </a:p>
          <a:p>
            <a:pPr>
              <a:buNone/>
            </a:pPr>
            <a:r>
              <a:rPr lang="en" sz="1600" dirty="0">
                <a:solidFill>
                  <a:srgbClr val="0000FF"/>
                </a:solidFill>
                <a:latin typeface="Consolas"/>
                <a:ea typeface="Consolas"/>
                <a:cs typeface="Consolas"/>
                <a:sym typeface="Consolas"/>
              </a:rPr>
              <a:t>            System.out.println(_friends[i] + “</a:t>
            </a:r>
            <a:r>
              <a:rPr lang="en-US" sz="1600" dirty="0">
                <a:solidFill>
                  <a:srgbClr val="0000FF"/>
                </a:solidFill>
                <a:latin typeface="Consolas"/>
                <a:ea typeface="Consolas"/>
                <a:cs typeface="Consolas"/>
                <a:sym typeface="Consolas"/>
              </a:rPr>
              <a:t>’</a:t>
            </a:r>
            <a:r>
              <a:rPr lang="en" sz="1600" dirty="0">
                <a:solidFill>
                  <a:srgbClr val="0000FF"/>
                </a:solidFill>
                <a:latin typeface="Consolas"/>
                <a:ea typeface="Consolas"/>
                <a:cs typeface="Consolas"/>
                <a:sym typeface="Consolas"/>
              </a:rPr>
              <a:t>s login is</a:t>
            </a:r>
            <a:r>
              <a:rPr lang="en-US" sz="1600" dirty="0">
                <a:solidFill>
                  <a:srgbClr val="0000FF"/>
                </a:solidFill>
                <a:latin typeface="Consolas"/>
                <a:ea typeface="Consolas"/>
                <a:cs typeface="Consolas"/>
                <a:sym typeface="Consolas"/>
              </a:rPr>
              <a:t> ”</a:t>
            </a:r>
            <a:r>
              <a:rPr lang="en" sz="1600" dirty="0">
                <a:solidFill>
                  <a:srgbClr val="0000FF"/>
                </a:solidFill>
                <a:latin typeface="Consolas"/>
                <a:ea typeface="Consolas"/>
                <a:cs typeface="Consolas"/>
                <a:sym typeface="Consolas"/>
              </a:rPr>
              <a:t> + login + “!”);</a:t>
            </a:r>
          </a:p>
          <a:p>
            <a:pPr rtl="0">
              <a:spcBef>
                <a:spcPts val="0"/>
              </a:spcBef>
              <a:buNone/>
            </a:pPr>
            <a:r>
              <a:rPr lang="en" sz="1600" dirty="0">
                <a:solidFill>
                  <a:srgbClr val="0000FF"/>
                </a:solidFill>
                <a:latin typeface="Consolas"/>
                <a:ea typeface="Consolas"/>
                <a:cs typeface="Consolas"/>
                <a:sym typeface="Consolas"/>
              </a:rPr>
              <a:t>        }</a:t>
            </a:r>
          </a:p>
          <a:p>
            <a:pPr rtl="0">
              <a:spcBef>
                <a:spcPts val="0"/>
              </a:spcBef>
              <a:buNone/>
            </a:pPr>
            <a:r>
              <a:rPr lang="en" sz="1600" dirty="0">
                <a:solidFill>
                  <a:srgbClr val="0000FF"/>
                </a:solidFill>
                <a:latin typeface="Consolas"/>
                <a:ea typeface="Consolas"/>
                <a:cs typeface="Consolas"/>
                <a:sym typeface="Consolas"/>
              </a:rPr>
              <a:t>    }</a:t>
            </a:r>
          </a:p>
          <a:p>
            <a:pPr rtl="0">
              <a:spcBef>
                <a:spcPts val="0"/>
              </a:spcBef>
              <a:buNone/>
            </a:pPr>
            <a:r>
              <a:rPr lang="en" sz="1600" dirty="0">
                <a:solidFill>
                  <a:srgbClr val="0000FF"/>
                </a:solidFill>
                <a:latin typeface="Consolas"/>
                <a:ea typeface="Consolas"/>
                <a:cs typeface="Consolas"/>
                <a:sym typeface="Consolas"/>
              </a:rPr>
              <a:t>}</a:t>
            </a:r>
          </a:p>
          <a:p>
            <a:pPr marL="419100" indent="-342900"/>
            <a:r>
              <a:rPr lang="en" sz="2400" dirty="0"/>
              <a:t>Note: Use </a:t>
            </a:r>
            <a:r>
              <a:rPr lang="en" sz="2400" dirty="0">
                <a:solidFill>
                  <a:srgbClr val="0000FF"/>
                </a:solidFill>
                <a:latin typeface="Consolas"/>
                <a:ea typeface="Consolas"/>
                <a:cs typeface="Consolas"/>
                <a:sym typeface="Consolas"/>
              </a:rPr>
              <a:t>String</a:t>
            </a:r>
            <a:r>
              <a:rPr lang="en" sz="2400" dirty="0"/>
              <a:t> class’ </a:t>
            </a:r>
            <a:r>
              <a:rPr lang="en" sz="2400" dirty="0">
                <a:solidFill>
                  <a:srgbClr val="0000FF"/>
                </a:solidFill>
                <a:latin typeface="Consolas"/>
                <a:ea typeface="Consolas"/>
                <a:cs typeface="Consolas"/>
                <a:sym typeface="Consolas"/>
              </a:rPr>
              <a:t>equals()</a:t>
            </a:r>
            <a:r>
              <a:rPr lang="en" sz="2400" dirty="0"/>
              <a:t> method because “</a:t>
            </a:r>
            <a:r>
              <a:rPr lang="en" sz="2400" dirty="0">
                <a:solidFill>
                  <a:srgbClr val="0000FF"/>
                </a:solidFill>
                <a:latin typeface="Consolas"/>
                <a:ea typeface="Consolas"/>
                <a:cs typeface="Consolas"/>
                <a:sym typeface="Consolas"/>
              </a:rPr>
              <a:t>==</a:t>
            </a:r>
            <a:r>
              <a:rPr lang="en" sz="2400" dirty="0"/>
              <a:t>” checks for equality of reference, not of content</a:t>
            </a:r>
          </a:p>
          <a:p>
            <a:pPr marL="419100" indent="-342900"/>
            <a:r>
              <a:rPr lang="en" sz="2400" dirty="0"/>
              <a:t>This is </a:t>
            </a:r>
            <a:r>
              <a:rPr lang="en" sz="2400" dirty="0">
                <a:solidFill>
                  <a:srgbClr val="FF0000"/>
                </a:solidFill>
                <a:latin typeface="Arial" charset="0"/>
                <a:ea typeface="Arial" charset="0"/>
                <a:cs typeface="Arial" charset="0"/>
              </a:rPr>
              <a:t>O(n</a:t>
            </a:r>
            <a:r>
              <a:rPr lang="en" sz="2400" baseline="30000" dirty="0">
                <a:solidFill>
                  <a:srgbClr val="FF0000"/>
                </a:solidFill>
                <a:latin typeface="Arial" charset="0"/>
                <a:ea typeface="Arial" charset="0"/>
                <a:cs typeface="Arial" charset="0"/>
              </a:rPr>
              <a:t>2</a:t>
            </a:r>
            <a:r>
              <a:rPr lang="en" sz="2400" dirty="0">
                <a:solidFill>
                  <a:srgbClr val="FF0000"/>
                </a:solidFill>
                <a:latin typeface="Arial" charset="0"/>
                <a:ea typeface="Arial" charset="0"/>
                <a:cs typeface="Arial" charset="0"/>
              </a:rPr>
              <a:t>)</a:t>
            </a:r>
            <a:r>
              <a:rPr lang="en" sz="2400" dirty="0"/>
              <a:t>–far from optimal</a:t>
            </a:r>
          </a:p>
        </p:txBody>
      </p:sp>
      <p:sp>
        <p:nvSpPr>
          <p:cNvPr id="153" name="Shape 15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dirty="0"/>
              <a:t>Finding out your friends’ logins (2/4)</a:t>
            </a:r>
          </a:p>
        </p:txBody>
      </p:sp>
    </p:spTree>
    <p:extLst>
      <p:ext uri="{BB962C8B-B14F-4D97-AF65-F5344CB8AC3E}">
        <p14:creationId xmlns:p14="http://schemas.microsoft.com/office/powerpoint/2010/main" val="38678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2">
                                            <p:txEl>
                                              <p:pRg st="2" end="2"/>
                                            </p:txEl>
                                          </p:spTgt>
                                        </p:tgtEl>
                                        <p:attrNameLst>
                                          <p:attrName>style.visibility</p:attrName>
                                        </p:attrNameLst>
                                      </p:cBhvr>
                                      <p:to>
                                        <p:strVal val="visible"/>
                                      </p:to>
                                    </p:set>
                                    <p:animEffect transition="in" filter="fade">
                                      <p:cBhvr>
                                        <p:cTn id="7" dur="500"/>
                                        <p:tgtEl>
                                          <p:spTgt spid="152">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52">
                                            <p:txEl>
                                              <p:pRg st="3" end="3"/>
                                            </p:txEl>
                                          </p:spTgt>
                                        </p:tgtEl>
                                        <p:attrNameLst>
                                          <p:attrName>style.visibility</p:attrName>
                                        </p:attrNameLst>
                                      </p:cBhvr>
                                      <p:to>
                                        <p:strVal val="visible"/>
                                      </p:to>
                                    </p:set>
                                    <p:animEffect transition="in" filter="fade">
                                      <p:cBhvr>
                                        <p:cTn id="10" dur="500"/>
                                        <p:tgtEl>
                                          <p:spTgt spid="152">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52">
                                            <p:txEl>
                                              <p:pRg st="4" end="4"/>
                                            </p:txEl>
                                          </p:spTgt>
                                        </p:tgtEl>
                                        <p:attrNameLst>
                                          <p:attrName>style.visibility</p:attrName>
                                        </p:attrNameLst>
                                      </p:cBhvr>
                                      <p:to>
                                        <p:strVal val="visible"/>
                                      </p:to>
                                    </p:set>
                                    <p:animEffect transition="in" filter="fade">
                                      <p:cBhvr>
                                        <p:cTn id="13" dur="500"/>
                                        <p:tgtEl>
                                          <p:spTgt spid="152">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52">
                                            <p:txEl>
                                              <p:pRg st="5" end="5"/>
                                            </p:txEl>
                                          </p:spTgt>
                                        </p:tgtEl>
                                        <p:attrNameLst>
                                          <p:attrName>style.visibility</p:attrName>
                                        </p:attrNameLst>
                                      </p:cBhvr>
                                      <p:to>
                                        <p:strVal val="visible"/>
                                      </p:to>
                                    </p:set>
                                    <p:animEffect transition="in" filter="fade">
                                      <p:cBhvr>
                                        <p:cTn id="16" dur="500"/>
                                        <p:tgtEl>
                                          <p:spTgt spid="152">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52">
                                            <p:txEl>
                                              <p:pRg st="6" end="6"/>
                                            </p:txEl>
                                          </p:spTgt>
                                        </p:tgtEl>
                                        <p:attrNameLst>
                                          <p:attrName>style.visibility</p:attrName>
                                        </p:attrNameLst>
                                      </p:cBhvr>
                                      <p:to>
                                        <p:strVal val="visible"/>
                                      </p:to>
                                    </p:set>
                                    <p:animEffect transition="in" filter="fade">
                                      <p:cBhvr>
                                        <p:cTn id="19" dur="500"/>
                                        <p:tgtEl>
                                          <p:spTgt spid="152">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52">
                                            <p:txEl>
                                              <p:pRg st="7" end="7"/>
                                            </p:txEl>
                                          </p:spTgt>
                                        </p:tgtEl>
                                        <p:attrNameLst>
                                          <p:attrName>style.visibility</p:attrName>
                                        </p:attrNameLst>
                                      </p:cBhvr>
                                      <p:to>
                                        <p:strVal val="visible"/>
                                      </p:to>
                                    </p:set>
                                    <p:animEffect transition="in" filter="fade">
                                      <p:cBhvr>
                                        <p:cTn id="22" dur="500"/>
                                        <p:tgtEl>
                                          <p:spTgt spid="152">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52">
                                            <p:txEl>
                                              <p:pRg st="8" end="8"/>
                                            </p:txEl>
                                          </p:spTgt>
                                        </p:tgtEl>
                                        <p:attrNameLst>
                                          <p:attrName>style.visibility</p:attrName>
                                        </p:attrNameLst>
                                      </p:cBhvr>
                                      <p:to>
                                        <p:strVal val="visible"/>
                                      </p:to>
                                    </p:set>
                                    <p:animEffect transition="in" filter="fade">
                                      <p:cBhvr>
                                        <p:cTn id="25" dur="500"/>
                                        <p:tgtEl>
                                          <p:spTgt spid="152">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52">
                                            <p:txEl>
                                              <p:pRg st="9" end="9"/>
                                            </p:txEl>
                                          </p:spTgt>
                                        </p:tgtEl>
                                        <p:attrNameLst>
                                          <p:attrName>style.visibility</p:attrName>
                                        </p:attrNameLst>
                                      </p:cBhvr>
                                      <p:to>
                                        <p:strVal val="visible"/>
                                      </p:to>
                                    </p:set>
                                    <p:animEffect transition="in" filter="fade">
                                      <p:cBhvr>
                                        <p:cTn id="28" dur="500"/>
                                        <p:tgtEl>
                                          <p:spTgt spid="152">
                                            <p:txEl>
                                              <p:pRg st="9" end="9"/>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52">
                                            <p:txEl>
                                              <p:pRg st="10" end="10"/>
                                            </p:txEl>
                                          </p:spTgt>
                                        </p:tgtEl>
                                        <p:attrNameLst>
                                          <p:attrName>style.visibility</p:attrName>
                                        </p:attrNameLst>
                                      </p:cBhvr>
                                      <p:to>
                                        <p:strVal val="visible"/>
                                      </p:to>
                                    </p:set>
                                    <p:animEffect transition="in" filter="fade">
                                      <p:cBhvr>
                                        <p:cTn id="33" dur="500"/>
                                        <p:tgtEl>
                                          <p:spTgt spid="152">
                                            <p:txEl>
                                              <p:pRg st="10" end="1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52">
                                            <p:txEl>
                                              <p:pRg st="11" end="11"/>
                                            </p:txEl>
                                          </p:spTgt>
                                        </p:tgtEl>
                                        <p:attrNameLst>
                                          <p:attrName>style.visibility</p:attrName>
                                        </p:attrNameLst>
                                      </p:cBhvr>
                                      <p:to>
                                        <p:strVal val="visible"/>
                                      </p:to>
                                    </p:set>
                                    <p:animEffect transition="in" filter="fade">
                                      <p:cBhvr>
                                        <p:cTn id="38" dur="500"/>
                                        <p:tgtEl>
                                          <p:spTgt spid="152">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body" idx="1"/>
          </p:nvPr>
        </p:nvSpPr>
        <p:spPr>
          <a:xfrm>
            <a:off x="381000" y="1284451"/>
            <a:ext cx="8610600" cy="3725699"/>
          </a:xfrm>
          <a:prstGeom prst="rect">
            <a:avLst/>
          </a:prstGeom>
        </p:spPr>
        <p:txBody>
          <a:bodyPr lIns="91425" tIns="91425" rIns="91425" bIns="91425" anchor="t" anchorCtr="0">
            <a:noAutofit/>
          </a:bodyPr>
          <a:lstStyle/>
          <a:p>
            <a:pPr marL="381000" indent="-342900"/>
            <a:r>
              <a:rPr lang="en" sz="2400" dirty="0"/>
              <a:t>Better solution: use a </a:t>
            </a:r>
            <a:r>
              <a:rPr lang="en" sz="2400" dirty="0">
                <a:solidFill>
                  <a:srgbClr val="0000FF"/>
                </a:solidFill>
                <a:latin typeface="Consolas" charset="0"/>
                <a:ea typeface="Consolas" charset="0"/>
                <a:cs typeface="Consolas" charset="0"/>
              </a:rPr>
              <a:t>HashMap</a:t>
            </a:r>
            <a:r>
              <a:rPr lang="en" sz="2400" dirty="0"/>
              <a:t> to store students instead of an array:</a:t>
            </a:r>
          </a:p>
          <a:p>
            <a:pPr marL="914400" lvl="1" indent="-381000" rtl="0">
              <a:spcBef>
                <a:spcPts val="0"/>
              </a:spcBef>
              <a:buClr>
                <a:schemeClr val="dk1"/>
              </a:buClr>
              <a:buSzPct val="80000"/>
              <a:buFont typeface="Courier New"/>
              <a:buChar char="o"/>
            </a:pPr>
            <a:endParaRPr lang="en-US" sz="2000" dirty="0"/>
          </a:p>
          <a:p>
            <a:pPr marL="914400" lvl="1" indent="-381000" rtl="0">
              <a:spcBef>
                <a:spcPts val="0"/>
              </a:spcBef>
              <a:buClr>
                <a:schemeClr val="dk1"/>
              </a:buClr>
              <a:buSzPct val="80000"/>
              <a:buFont typeface="Courier New"/>
              <a:buChar char="o"/>
            </a:pPr>
            <a:r>
              <a:rPr lang="en-US" sz="2000" dirty="0"/>
              <a:t>k</a:t>
            </a:r>
            <a:r>
              <a:rPr lang="en" sz="2000" dirty="0" err="1"/>
              <a:t>ey</a:t>
            </a:r>
            <a:r>
              <a:rPr lang="en" sz="2000" dirty="0"/>
              <a:t> is name</a:t>
            </a:r>
          </a:p>
          <a:p>
            <a:pPr marL="914400" lvl="1" indent="-381000" rtl="0">
              <a:spcBef>
                <a:spcPts val="0"/>
              </a:spcBef>
              <a:buClr>
                <a:schemeClr val="dk1"/>
              </a:buClr>
              <a:buSzPct val="80000"/>
              <a:buFont typeface="Courier New"/>
              <a:buChar char="o"/>
            </a:pPr>
            <a:endParaRPr lang="en-US" sz="2000" dirty="0"/>
          </a:p>
          <a:p>
            <a:pPr marL="914400" lvl="1" indent="-381000" rtl="0">
              <a:spcBef>
                <a:spcPts val="0"/>
              </a:spcBef>
              <a:buClr>
                <a:schemeClr val="dk1"/>
              </a:buClr>
              <a:buSzPct val="80000"/>
              <a:buFont typeface="Courier New"/>
              <a:buChar char="o"/>
            </a:pPr>
            <a:r>
              <a:rPr lang="en-US" sz="2000" dirty="0"/>
              <a:t>v</a:t>
            </a:r>
            <a:r>
              <a:rPr lang="en" sz="2000" dirty="0" err="1"/>
              <a:t>alue</a:t>
            </a:r>
            <a:r>
              <a:rPr lang="en" sz="2000" dirty="0"/>
              <a:t> is login</a:t>
            </a:r>
          </a:p>
          <a:p>
            <a:pPr marL="914400" lvl="1" indent="-381000" rtl="0">
              <a:spcBef>
                <a:spcPts val="0"/>
              </a:spcBef>
              <a:buClr>
                <a:schemeClr val="dk1"/>
              </a:buClr>
              <a:buSzPct val="80000"/>
              <a:buFont typeface="Courier New"/>
              <a:buChar char="o"/>
            </a:pPr>
            <a:endParaRPr lang="en-US" sz="2000" dirty="0"/>
          </a:p>
          <a:p>
            <a:pPr marL="914400" lvl="1" indent="-381000" rtl="0">
              <a:spcBef>
                <a:spcPts val="0"/>
              </a:spcBef>
              <a:buClr>
                <a:schemeClr val="dk1"/>
              </a:buClr>
              <a:buSzPct val="80000"/>
              <a:buFont typeface="Courier New"/>
              <a:buChar char="o"/>
            </a:pPr>
            <a:r>
              <a:rPr lang="en-US" sz="2000" dirty="0"/>
              <a:t>u</a:t>
            </a:r>
            <a:r>
              <a:rPr lang="en" sz="2000" dirty="0"/>
              <a:t>se name to look up login!</a:t>
            </a:r>
          </a:p>
        </p:txBody>
      </p:sp>
      <p:sp>
        <p:nvSpPr>
          <p:cNvPr id="159" name="Shape 15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dirty="0"/>
              <a:t>Finding out your friends’ logins (3/4)</a:t>
            </a:r>
          </a:p>
        </p:txBody>
      </p:sp>
    </p:spTree>
    <p:extLst>
      <p:ext uri="{BB962C8B-B14F-4D97-AF65-F5344CB8AC3E}">
        <p14:creationId xmlns:p14="http://schemas.microsoft.com/office/powerpoint/2010/main" val="2737860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8">
                                            <p:txEl>
                                              <p:pRg st="0" end="0"/>
                                            </p:txEl>
                                          </p:spTgt>
                                        </p:tgtEl>
                                        <p:attrNameLst>
                                          <p:attrName>style.visibility</p:attrName>
                                        </p:attrNameLst>
                                      </p:cBhvr>
                                      <p:to>
                                        <p:strVal val="visible"/>
                                      </p:to>
                                    </p:set>
                                    <p:animEffect transition="in" filter="fade">
                                      <p:cBhvr>
                                        <p:cTn id="7" dur="500"/>
                                        <p:tgtEl>
                                          <p:spTgt spid="15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8">
                                            <p:txEl>
                                              <p:pRg st="2" end="2"/>
                                            </p:txEl>
                                          </p:spTgt>
                                        </p:tgtEl>
                                        <p:attrNameLst>
                                          <p:attrName>style.visibility</p:attrName>
                                        </p:attrNameLst>
                                      </p:cBhvr>
                                      <p:to>
                                        <p:strVal val="visible"/>
                                      </p:to>
                                    </p:set>
                                    <p:animEffect transition="in" filter="fade">
                                      <p:cBhvr>
                                        <p:cTn id="12" dur="500"/>
                                        <p:tgtEl>
                                          <p:spTgt spid="15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8">
                                            <p:txEl>
                                              <p:pRg st="4" end="4"/>
                                            </p:txEl>
                                          </p:spTgt>
                                        </p:tgtEl>
                                        <p:attrNameLst>
                                          <p:attrName>style.visibility</p:attrName>
                                        </p:attrNameLst>
                                      </p:cBhvr>
                                      <p:to>
                                        <p:strVal val="visible"/>
                                      </p:to>
                                    </p:set>
                                    <p:animEffect transition="in" filter="fade">
                                      <p:cBhvr>
                                        <p:cTn id="17" dur="500"/>
                                        <p:tgtEl>
                                          <p:spTgt spid="158">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8">
                                            <p:txEl>
                                              <p:pRg st="6" end="6"/>
                                            </p:txEl>
                                          </p:spTgt>
                                        </p:tgtEl>
                                        <p:attrNameLst>
                                          <p:attrName>style.visibility</p:attrName>
                                        </p:attrNameLst>
                                      </p:cBhvr>
                                      <p:to>
                                        <p:strVal val="visible"/>
                                      </p:to>
                                    </p:set>
                                    <p:animEffect transition="in" filter="fade">
                                      <p:cBhvr>
                                        <p:cTn id="22" dur="500"/>
                                        <p:tgtEl>
                                          <p:spTgt spid="15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 grpId="0" uiExpand="1" build="p" bldLvl="5"/>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457200" y="895350"/>
            <a:ext cx="8229600" cy="3725699"/>
          </a:xfrm>
          <a:prstGeom prst="rect">
            <a:avLst/>
          </a:prstGeom>
        </p:spPr>
        <p:txBody>
          <a:bodyPr lIns="91425" tIns="91425" rIns="91425" bIns="91425" anchor="t" anchorCtr="0">
            <a:noAutofit/>
          </a:bodyPr>
          <a:lstStyle/>
          <a:p>
            <a:pPr marL="419100" indent="-342900"/>
            <a:r>
              <a:rPr lang="en" sz="2000" dirty="0"/>
              <a:t>Using a </a:t>
            </a:r>
            <a:r>
              <a:rPr lang="en" sz="2000" dirty="0">
                <a:solidFill>
                  <a:srgbClr val="0000FF"/>
                </a:solidFill>
                <a:latin typeface="Consolas" charset="0"/>
                <a:ea typeface="Consolas" charset="0"/>
                <a:cs typeface="Consolas" charset="0"/>
              </a:rPr>
              <a:t>HashMap</a:t>
            </a:r>
          </a:p>
          <a:p>
            <a:pPr marL="76200" lvl="0" indent="0" rtl="0">
              <a:spcBef>
                <a:spcPts val="0"/>
              </a:spcBef>
              <a:buClr>
                <a:schemeClr val="dk1"/>
              </a:buClr>
              <a:buSzPct val="100000"/>
              <a:buNone/>
            </a:pPr>
            <a:endParaRPr lang="en" sz="800" dirty="0">
              <a:solidFill>
                <a:srgbClr val="0000FF"/>
              </a:solidFill>
            </a:endParaRPr>
          </a:p>
          <a:p>
            <a:pPr rtl="0">
              <a:spcBef>
                <a:spcPts val="0"/>
              </a:spcBef>
              <a:buNone/>
            </a:pPr>
            <a:r>
              <a:rPr lang="en" sz="1400" dirty="0">
                <a:solidFill>
                  <a:srgbClr val="0000FF"/>
                </a:solidFill>
                <a:latin typeface="Consolas"/>
                <a:ea typeface="Consolas"/>
                <a:cs typeface="Consolas"/>
                <a:sym typeface="Consolas"/>
              </a:rPr>
              <a:t>HashMap&lt;String, String&gt; myTable = new HashMap&lt;String, String&gt;();</a:t>
            </a:r>
          </a:p>
          <a:p>
            <a:pPr rtl="0">
              <a:spcBef>
                <a:spcPts val="0"/>
              </a:spcBef>
              <a:buNone/>
            </a:pPr>
            <a:r>
              <a:rPr lang="en" sz="1400" dirty="0">
                <a:solidFill>
                  <a:srgbClr val="0000FF"/>
                </a:solidFill>
                <a:latin typeface="Consolas"/>
                <a:ea typeface="Consolas"/>
                <a:cs typeface="Consolas"/>
                <a:sym typeface="Consolas"/>
              </a:rPr>
              <a:t>for (CSStudent student : _students){ </a:t>
            </a:r>
            <a:r>
              <a:rPr lang="en" sz="1400" dirty="0">
                <a:solidFill>
                  <a:srgbClr val="00B050"/>
                </a:solidFill>
                <a:latin typeface="Consolas"/>
                <a:ea typeface="Consolas"/>
                <a:cs typeface="Consolas"/>
                <a:sym typeface="Consolas"/>
              </a:rPr>
              <a:t>//same array of students</a:t>
            </a:r>
          </a:p>
          <a:p>
            <a:pPr>
              <a:buNone/>
            </a:pPr>
            <a:r>
              <a:rPr lang="en" sz="1400" dirty="0">
                <a:solidFill>
                  <a:srgbClr val="00B050"/>
                </a:solidFill>
                <a:latin typeface="Consolas"/>
                <a:ea typeface="Consolas"/>
                <a:cs typeface="Consolas"/>
                <a:sym typeface="Consolas"/>
              </a:rPr>
              <a:t>    //</a:t>
            </a:r>
            <a:r>
              <a:rPr lang="en" sz="1400" dirty="0" err="1">
                <a:solidFill>
                  <a:srgbClr val="00B050"/>
                </a:solidFill>
                <a:latin typeface="Consolas"/>
                <a:ea typeface="Consolas"/>
                <a:cs typeface="Consolas"/>
                <a:sym typeface="Consolas"/>
              </a:rPr>
              <a:t>getName</a:t>
            </a:r>
            <a:r>
              <a:rPr lang="en" sz="1400" dirty="0">
                <a:solidFill>
                  <a:srgbClr val="00B050"/>
                </a:solidFill>
                <a:latin typeface="Consolas"/>
                <a:ea typeface="Consolas"/>
                <a:cs typeface="Consolas"/>
                <a:sym typeface="Consolas"/>
              </a:rPr>
              <a:t>() and </a:t>
            </a:r>
            <a:r>
              <a:rPr lang="en" sz="1400" dirty="0" err="1">
                <a:solidFill>
                  <a:srgbClr val="00B050"/>
                </a:solidFill>
                <a:latin typeface="Consolas"/>
                <a:ea typeface="Consolas"/>
                <a:cs typeface="Consolas"/>
                <a:sym typeface="Consolas"/>
              </a:rPr>
              <a:t>getLogin</a:t>
            </a:r>
            <a:r>
              <a:rPr lang="en" sz="1400" dirty="0">
                <a:solidFill>
                  <a:srgbClr val="00B050"/>
                </a:solidFill>
                <a:latin typeface="Consolas"/>
                <a:ea typeface="Consolas"/>
                <a:cs typeface="Consolas"/>
                <a:sym typeface="Consolas"/>
              </a:rPr>
              <a:t>() code elided</a:t>
            </a:r>
          </a:p>
          <a:p>
            <a:pPr lvl="0" rtl="0">
              <a:spcBef>
                <a:spcPts val="0"/>
              </a:spcBef>
              <a:buNone/>
            </a:pPr>
            <a:r>
              <a:rPr lang="en" sz="1400" dirty="0">
                <a:solidFill>
                  <a:srgbClr val="0000FF"/>
                </a:solidFill>
                <a:latin typeface="Consolas"/>
                <a:ea typeface="Consolas"/>
                <a:cs typeface="Consolas"/>
                <a:sym typeface="Consolas"/>
              </a:rPr>
              <a:t>    myTable.put(student.getName(), student.getLogin()); </a:t>
            </a:r>
            <a:r>
              <a:rPr lang="en" sz="1400" dirty="0">
                <a:solidFill>
                  <a:srgbClr val="00B050"/>
                </a:solidFill>
                <a:latin typeface="Consolas"/>
                <a:ea typeface="Consolas"/>
                <a:cs typeface="Consolas"/>
                <a:sym typeface="Consolas"/>
              </a:rPr>
              <a:t>//build HashMap</a:t>
            </a:r>
          </a:p>
          <a:p>
            <a:pPr rtl="0">
              <a:spcBef>
                <a:spcPts val="0"/>
              </a:spcBef>
              <a:buNone/>
            </a:pPr>
            <a:r>
              <a:rPr lang="en" sz="1400" dirty="0">
                <a:solidFill>
                  <a:srgbClr val="0000FF"/>
                </a:solidFill>
                <a:latin typeface="Consolas"/>
                <a:ea typeface="Consolas"/>
                <a:cs typeface="Consolas"/>
                <a:sym typeface="Consolas"/>
              </a:rPr>
              <a:t>}</a:t>
            </a:r>
          </a:p>
          <a:p>
            <a:pPr>
              <a:buNone/>
            </a:pPr>
            <a:r>
              <a:rPr lang="en" sz="1400" dirty="0">
                <a:solidFill>
                  <a:srgbClr val="0000FF"/>
                </a:solidFill>
                <a:latin typeface="Consolas"/>
                <a:ea typeface="Consolas"/>
                <a:cs typeface="Consolas"/>
                <a:sym typeface="Consolas"/>
              </a:rPr>
              <a:t>for (String friendName : _friends){ </a:t>
            </a:r>
            <a:r>
              <a:rPr lang="en" sz="1400" dirty="0">
                <a:solidFill>
                  <a:srgbClr val="00B050"/>
                </a:solidFill>
                <a:latin typeface="Consolas"/>
                <a:ea typeface="Consolas"/>
                <a:cs typeface="Consolas"/>
                <a:sym typeface="Consolas"/>
              </a:rPr>
              <a:t>//same array of friends</a:t>
            </a:r>
            <a:endParaRPr lang="en" sz="1400" dirty="0">
              <a:solidFill>
                <a:srgbClr val="0000FF"/>
              </a:solidFill>
              <a:latin typeface="Consolas"/>
              <a:ea typeface="Consolas"/>
              <a:cs typeface="Consolas"/>
              <a:sym typeface="Consolas"/>
            </a:endParaRPr>
          </a:p>
          <a:p>
            <a:pPr>
              <a:buNone/>
            </a:pPr>
            <a:r>
              <a:rPr lang="en" sz="1400" dirty="0">
                <a:solidFill>
                  <a:srgbClr val="0000FF"/>
                </a:solidFill>
                <a:latin typeface="Consolas"/>
                <a:ea typeface="Consolas"/>
                <a:cs typeface="Consolas"/>
                <a:sym typeface="Consolas"/>
              </a:rPr>
              <a:t>    String login = myTable.get(friendName); </a:t>
            </a:r>
            <a:r>
              <a:rPr lang="en" sz="1400" dirty="0">
                <a:solidFill>
                  <a:srgbClr val="00B050"/>
                </a:solidFill>
                <a:latin typeface="Consolas"/>
                <a:ea typeface="Consolas"/>
                <a:cs typeface="Consolas"/>
                <a:sym typeface="Consolas"/>
              </a:rPr>
              <a:t>//look up friend’s login</a:t>
            </a:r>
          </a:p>
          <a:p>
            <a:pPr rtl="0">
              <a:spcBef>
                <a:spcPts val="0"/>
              </a:spcBef>
              <a:buNone/>
            </a:pPr>
            <a:endParaRPr lang="en" sz="1400" dirty="0">
              <a:solidFill>
                <a:srgbClr val="0000FF"/>
              </a:solidFill>
              <a:latin typeface="Consolas"/>
              <a:ea typeface="Consolas"/>
              <a:cs typeface="Consolas"/>
              <a:sym typeface="Consolas"/>
            </a:endParaRPr>
          </a:p>
          <a:p>
            <a:pPr rtl="0">
              <a:spcBef>
                <a:spcPts val="0"/>
              </a:spcBef>
              <a:buNone/>
            </a:pPr>
            <a:r>
              <a:rPr lang="en" sz="1400" dirty="0">
                <a:solidFill>
                  <a:srgbClr val="0000FF"/>
                </a:solidFill>
                <a:latin typeface="Consolas"/>
                <a:ea typeface="Consolas"/>
                <a:cs typeface="Consolas"/>
                <a:sym typeface="Consolas"/>
              </a:rPr>
              <a:t>    if (login == null){</a:t>
            </a:r>
          </a:p>
          <a:p>
            <a:pPr rtl="0">
              <a:spcBef>
                <a:spcPts val="0"/>
              </a:spcBef>
              <a:buNone/>
            </a:pPr>
            <a:r>
              <a:rPr lang="en" sz="1400" dirty="0">
                <a:solidFill>
                  <a:srgbClr val="0000FF"/>
                </a:solidFill>
                <a:latin typeface="Consolas"/>
                <a:ea typeface="Consolas"/>
                <a:cs typeface="Consolas"/>
                <a:sym typeface="Consolas"/>
              </a:rPr>
              <a:t>        System.out.println(“No login found for</a:t>
            </a:r>
            <a:r>
              <a:rPr lang="en-US" sz="1400" dirty="0">
                <a:solidFill>
                  <a:srgbClr val="0000FF"/>
                </a:solidFill>
                <a:latin typeface="Consolas"/>
                <a:ea typeface="Consolas"/>
                <a:cs typeface="Consolas"/>
                <a:sym typeface="Consolas"/>
              </a:rPr>
              <a:t> ”</a:t>
            </a:r>
            <a:r>
              <a:rPr lang="en" sz="1400" dirty="0">
                <a:solidFill>
                  <a:srgbClr val="0000FF"/>
                </a:solidFill>
                <a:latin typeface="Consolas"/>
                <a:ea typeface="Consolas"/>
                <a:cs typeface="Consolas"/>
                <a:sym typeface="Consolas"/>
              </a:rPr>
              <a:t> + friendName);</a:t>
            </a:r>
          </a:p>
          <a:p>
            <a:pPr rtl="0">
              <a:spcBef>
                <a:spcPts val="0"/>
              </a:spcBef>
              <a:buNone/>
            </a:pPr>
            <a:r>
              <a:rPr lang="en" sz="1400" dirty="0">
                <a:solidFill>
                  <a:srgbClr val="0000FF"/>
                </a:solidFill>
                <a:latin typeface="Consolas"/>
                <a:ea typeface="Consolas"/>
                <a:cs typeface="Consolas"/>
                <a:sym typeface="Consolas"/>
              </a:rPr>
              <a:t>        continue;</a:t>
            </a:r>
          </a:p>
          <a:p>
            <a:pPr rtl="0">
              <a:spcBef>
                <a:spcPts val="0"/>
              </a:spcBef>
              <a:buNone/>
            </a:pPr>
            <a:r>
              <a:rPr lang="en" sz="1400" dirty="0">
                <a:solidFill>
                  <a:srgbClr val="0000FF"/>
                </a:solidFill>
                <a:latin typeface="Consolas"/>
                <a:ea typeface="Consolas"/>
                <a:cs typeface="Consolas"/>
                <a:sym typeface="Consolas"/>
              </a:rPr>
              <a:t>    }</a:t>
            </a:r>
          </a:p>
          <a:p>
            <a:pPr>
              <a:buNone/>
            </a:pPr>
            <a:r>
              <a:rPr lang="en" sz="1400" dirty="0">
                <a:solidFill>
                  <a:srgbClr val="0000FF"/>
                </a:solidFill>
                <a:latin typeface="Consolas"/>
                <a:ea typeface="Consolas"/>
                <a:cs typeface="Consolas"/>
                <a:sym typeface="Consolas"/>
              </a:rPr>
              <a:t>    System.out.println(friendName + “</a:t>
            </a:r>
            <a:r>
              <a:rPr lang="en-US" sz="1400" dirty="0">
                <a:solidFill>
                  <a:srgbClr val="0000FF"/>
                </a:solidFill>
                <a:latin typeface="Consolas"/>
                <a:ea typeface="Consolas"/>
                <a:cs typeface="Consolas"/>
                <a:sym typeface="Consolas"/>
              </a:rPr>
              <a:t>’</a:t>
            </a:r>
            <a:r>
              <a:rPr lang="en" sz="1400" dirty="0">
                <a:solidFill>
                  <a:srgbClr val="0000FF"/>
                </a:solidFill>
                <a:latin typeface="Consolas"/>
                <a:ea typeface="Consolas"/>
                <a:cs typeface="Consolas"/>
                <a:sym typeface="Consolas"/>
              </a:rPr>
              <a:t>s login is</a:t>
            </a:r>
            <a:r>
              <a:rPr lang="en-US" sz="1400" dirty="0">
                <a:solidFill>
                  <a:srgbClr val="0000FF"/>
                </a:solidFill>
                <a:latin typeface="Consolas"/>
                <a:ea typeface="Consolas"/>
                <a:cs typeface="Consolas"/>
                <a:sym typeface="Consolas"/>
              </a:rPr>
              <a:t> ”</a:t>
            </a:r>
            <a:r>
              <a:rPr lang="en" sz="1400" dirty="0">
                <a:solidFill>
                  <a:srgbClr val="0000FF"/>
                </a:solidFill>
                <a:latin typeface="Consolas"/>
                <a:ea typeface="Consolas"/>
                <a:cs typeface="Consolas"/>
                <a:sym typeface="Consolas"/>
              </a:rPr>
              <a:t> + login + “!”);</a:t>
            </a:r>
          </a:p>
          <a:p>
            <a:pPr marL="0" indent="0" rtl="0">
              <a:spcBef>
                <a:spcPts val="0"/>
              </a:spcBef>
              <a:buNone/>
            </a:pPr>
            <a:r>
              <a:rPr lang="en" sz="1400" dirty="0">
                <a:solidFill>
                  <a:srgbClr val="0000FF"/>
                </a:solidFill>
                <a:latin typeface="Consolas"/>
                <a:ea typeface="Consolas"/>
                <a:cs typeface="Consolas"/>
                <a:sym typeface="Consolas"/>
              </a:rPr>
              <a:t>}</a:t>
            </a:r>
          </a:p>
          <a:p>
            <a:pPr marL="419100" indent="-342900"/>
            <a:r>
              <a:rPr lang="en" sz="2000" dirty="0"/>
              <a:t>Each insert and search in </a:t>
            </a:r>
            <a:r>
              <a:rPr lang="en" sz="2000" dirty="0">
                <a:solidFill>
                  <a:srgbClr val="0000FF"/>
                </a:solidFill>
                <a:latin typeface="Consolas" charset="0"/>
                <a:ea typeface="Consolas" charset="0"/>
                <a:cs typeface="Consolas" charset="0"/>
              </a:rPr>
              <a:t>HashMap</a:t>
            </a:r>
            <a:r>
              <a:rPr lang="en" sz="2000" dirty="0"/>
              <a:t> is </a:t>
            </a:r>
            <a:r>
              <a:rPr lang="en" sz="2000" dirty="0">
                <a:solidFill>
                  <a:srgbClr val="FF0000"/>
                </a:solidFill>
                <a:latin typeface="Arial" charset="0"/>
                <a:ea typeface="Arial" charset="0"/>
                <a:cs typeface="Arial" charset="0"/>
              </a:rPr>
              <a:t>O(1)</a:t>
            </a:r>
            <a:endParaRPr lang="en" sz="2400" dirty="0">
              <a:solidFill>
                <a:srgbClr val="FF0000"/>
              </a:solidFill>
              <a:latin typeface="Arial" charset="0"/>
              <a:ea typeface="Arial" charset="0"/>
              <a:cs typeface="Arial" charset="0"/>
            </a:endParaRPr>
          </a:p>
        </p:txBody>
      </p:sp>
      <p:sp>
        <p:nvSpPr>
          <p:cNvPr id="165" name="Shape 16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spcBef>
                <a:spcPts val="0"/>
              </a:spcBef>
              <a:buNone/>
            </a:pPr>
            <a:r>
              <a:rPr lang="en" dirty="0"/>
              <a:t>Finding out your friends’ logins (4/4)</a:t>
            </a:r>
          </a:p>
        </p:txBody>
      </p:sp>
    </p:spTree>
    <p:extLst>
      <p:ext uri="{BB962C8B-B14F-4D97-AF65-F5344CB8AC3E}">
        <p14:creationId xmlns:p14="http://schemas.microsoft.com/office/powerpoint/2010/main" val="3739164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4">
                                            <p:txEl>
                                              <p:pRg st="0" end="0"/>
                                            </p:txEl>
                                          </p:spTgt>
                                        </p:tgtEl>
                                        <p:attrNameLst>
                                          <p:attrName>style.visibility</p:attrName>
                                        </p:attrNameLst>
                                      </p:cBhvr>
                                      <p:to>
                                        <p:strVal val="visible"/>
                                      </p:to>
                                    </p:set>
                                    <p:animEffect transition="in" filter="fade">
                                      <p:cBhvr>
                                        <p:cTn id="7" dur="500"/>
                                        <p:tgtEl>
                                          <p:spTgt spid="16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4">
                                            <p:txEl>
                                              <p:pRg st="2" end="2"/>
                                            </p:txEl>
                                          </p:spTgt>
                                        </p:tgtEl>
                                        <p:attrNameLst>
                                          <p:attrName>style.visibility</p:attrName>
                                        </p:attrNameLst>
                                      </p:cBhvr>
                                      <p:to>
                                        <p:strVal val="visible"/>
                                      </p:to>
                                    </p:set>
                                    <p:animEffect transition="in" filter="fade">
                                      <p:cBhvr>
                                        <p:cTn id="12" dur="500"/>
                                        <p:tgtEl>
                                          <p:spTgt spid="164">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64">
                                            <p:txEl>
                                              <p:pRg st="3" end="3"/>
                                            </p:txEl>
                                          </p:spTgt>
                                        </p:tgtEl>
                                        <p:attrNameLst>
                                          <p:attrName>style.visibility</p:attrName>
                                        </p:attrNameLst>
                                      </p:cBhvr>
                                      <p:to>
                                        <p:strVal val="visible"/>
                                      </p:to>
                                    </p:set>
                                    <p:animEffect transition="in" filter="fade">
                                      <p:cBhvr>
                                        <p:cTn id="15" dur="500"/>
                                        <p:tgtEl>
                                          <p:spTgt spid="164">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64">
                                            <p:txEl>
                                              <p:pRg st="4" end="4"/>
                                            </p:txEl>
                                          </p:spTgt>
                                        </p:tgtEl>
                                        <p:attrNameLst>
                                          <p:attrName>style.visibility</p:attrName>
                                        </p:attrNameLst>
                                      </p:cBhvr>
                                      <p:to>
                                        <p:strVal val="visible"/>
                                      </p:to>
                                    </p:set>
                                    <p:animEffect transition="in" filter="fade">
                                      <p:cBhvr>
                                        <p:cTn id="18" dur="500"/>
                                        <p:tgtEl>
                                          <p:spTgt spid="164">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64">
                                            <p:txEl>
                                              <p:pRg st="5" end="5"/>
                                            </p:txEl>
                                          </p:spTgt>
                                        </p:tgtEl>
                                        <p:attrNameLst>
                                          <p:attrName>style.visibility</p:attrName>
                                        </p:attrNameLst>
                                      </p:cBhvr>
                                      <p:to>
                                        <p:strVal val="visible"/>
                                      </p:to>
                                    </p:set>
                                    <p:animEffect transition="in" filter="fade">
                                      <p:cBhvr>
                                        <p:cTn id="21" dur="500"/>
                                        <p:tgtEl>
                                          <p:spTgt spid="16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64">
                                            <p:txEl>
                                              <p:pRg st="6" end="6"/>
                                            </p:txEl>
                                          </p:spTgt>
                                        </p:tgtEl>
                                        <p:attrNameLst>
                                          <p:attrName>style.visibility</p:attrName>
                                        </p:attrNameLst>
                                      </p:cBhvr>
                                      <p:to>
                                        <p:strVal val="visible"/>
                                      </p:to>
                                    </p:set>
                                    <p:animEffect transition="in" filter="fade">
                                      <p:cBhvr>
                                        <p:cTn id="24" dur="500"/>
                                        <p:tgtEl>
                                          <p:spTgt spid="164">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64">
                                            <p:txEl>
                                              <p:pRg st="7" end="7"/>
                                            </p:txEl>
                                          </p:spTgt>
                                        </p:tgtEl>
                                        <p:attrNameLst>
                                          <p:attrName>style.visibility</p:attrName>
                                        </p:attrNameLst>
                                      </p:cBhvr>
                                      <p:to>
                                        <p:strVal val="visible"/>
                                      </p:to>
                                    </p:set>
                                    <p:animEffect transition="in" filter="fade">
                                      <p:cBhvr>
                                        <p:cTn id="29" dur="500"/>
                                        <p:tgtEl>
                                          <p:spTgt spid="164">
                                            <p:txEl>
                                              <p:pRg st="7" end="7"/>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164">
                                            <p:txEl>
                                              <p:pRg st="8" end="8"/>
                                            </p:txEl>
                                          </p:spTgt>
                                        </p:tgtEl>
                                        <p:attrNameLst>
                                          <p:attrName>style.visibility</p:attrName>
                                        </p:attrNameLst>
                                      </p:cBhvr>
                                      <p:to>
                                        <p:strVal val="visible"/>
                                      </p:to>
                                    </p:set>
                                    <p:animEffect transition="in" filter="fade">
                                      <p:cBhvr>
                                        <p:cTn id="32" dur="500"/>
                                        <p:tgtEl>
                                          <p:spTgt spid="164">
                                            <p:txEl>
                                              <p:pRg st="8" end="8"/>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164">
                                            <p:txEl>
                                              <p:pRg st="10" end="10"/>
                                            </p:txEl>
                                          </p:spTgt>
                                        </p:tgtEl>
                                        <p:attrNameLst>
                                          <p:attrName>style.visibility</p:attrName>
                                        </p:attrNameLst>
                                      </p:cBhvr>
                                      <p:to>
                                        <p:strVal val="visible"/>
                                      </p:to>
                                    </p:set>
                                    <p:animEffect transition="in" filter="fade">
                                      <p:cBhvr>
                                        <p:cTn id="35" dur="500"/>
                                        <p:tgtEl>
                                          <p:spTgt spid="164">
                                            <p:txEl>
                                              <p:pRg st="10" end="1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64">
                                            <p:txEl>
                                              <p:pRg st="11" end="11"/>
                                            </p:txEl>
                                          </p:spTgt>
                                        </p:tgtEl>
                                        <p:attrNameLst>
                                          <p:attrName>style.visibility</p:attrName>
                                        </p:attrNameLst>
                                      </p:cBhvr>
                                      <p:to>
                                        <p:strVal val="visible"/>
                                      </p:to>
                                    </p:set>
                                    <p:animEffect transition="in" filter="fade">
                                      <p:cBhvr>
                                        <p:cTn id="38" dur="500"/>
                                        <p:tgtEl>
                                          <p:spTgt spid="164">
                                            <p:txEl>
                                              <p:pRg st="11" end="11"/>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64">
                                            <p:txEl>
                                              <p:pRg st="12" end="12"/>
                                            </p:txEl>
                                          </p:spTgt>
                                        </p:tgtEl>
                                        <p:attrNameLst>
                                          <p:attrName>style.visibility</p:attrName>
                                        </p:attrNameLst>
                                      </p:cBhvr>
                                      <p:to>
                                        <p:strVal val="visible"/>
                                      </p:to>
                                    </p:set>
                                    <p:animEffect transition="in" filter="fade">
                                      <p:cBhvr>
                                        <p:cTn id="41" dur="500"/>
                                        <p:tgtEl>
                                          <p:spTgt spid="164">
                                            <p:txEl>
                                              <p:pRg st="12" end="12"/>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64">
                                            <p:txEl>
                                              <p:pRg st="13" end="13"/>
                                            </p:txEl>
                                          </p:spTgt>
                                        </p:tgtEl>
                                        <p:attrNameLst>
                                          <p:attrName>style.visibility</p:attrName>
                                        </p:attrNameLst>
                                      </p:cBhvr>
                                      <p:to>
                                        <p:strVal val="visible"/>
                                      </p:to>
                                    </p:set>
                                    <p:animEffect transition="in" filter="fade">
                                      <p:cBhvr>
                                        <p:cTn id="44" dur="500"/>
                                        <p:tgtEl>
                                          <p:spTgt spid="164">
                                            <p:txEl>
                                              <p:pRg st="13" end="13"/>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164">
                                            <p:txEl>
                                              <p:pRg st="14" end="14"/>
                                            </p:txEl>
                                          </p:spTgt>
                                        </p:tgtEl>
                                        <p:attrNameLst>
                                          <p:attrName>style.visibility</p:attrName>
                                        </p:attrNameLst>
                                      </p:cBhvr>
                                      <p:to>
                                        <p:strVal val="visible"/>
                                      </p:to>
                                    </p:set>
                                    <p:animEffect transition="in" filter="fade">
                                      <p:cBhvr>
                                        <p:cTn id="47" dur="500"/>
                                        <p:tgtEl>
                                          <p:spTgt spid="164">
                                            <p:txEl>
                                              <p:pRg st="14" end="14"/>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164">
                                            <p:txEl>
                                              <p:pRg st="15" end="15"/>
                                            </p:txEl>
                                          </p:spTgt>
                                        </p:tgtEl>
                                        <p:attrNameLst>
                                          <p:attrName>style.visibility</p:attrName>
                                        </p:attrNameLst>
                                      </p:cBhvr>
                                      <p:to>
                                        <p:strVal val="visible"/>
                                      </p:to>
                                    </p:set>
                                    <p:animEffect transition="in" filter="fade">
                                      <p:cBhvr>
                                        <p:cTn id="50" dur="500"/>
                                        <p:tgtEl>
                                          <p:spTgt spid="164">
                                            <p:txEl>
                                              <p:pRg st="15" end="15"/>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64">
                                            <p:txEl>
                                              <p:pRg st="16" end="16"/>
                                            </p:txEl>
                                          </p:spTgt>
                                        </p:tgtEl>
                                        <p:attrNameLst>
                                          <p:attrName>style.visibility</p:attrName>
                                        </p:attrNameLst>
                                      </p:cBhvr>
                                      <p:to>
                                        <p:strVal val="visible"/>
                                      </p:to>
                                    </p:set>
                                    <p:animEffect transition="in" filter="fade">
                                      <p:cBhvr>
                                        <p:cTn id="55" dur="500"/>
                                        <p:tgtEl>
                                          <p:spTgt spid="164">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EEE03-EF62-4B61-8669-87C897A49018}"/>
              </a:ext>
            </a:extLst>
          </p:cNvPr>
          <p:cNvSpPr>
            <a:spLocks noGrp="1"/>
          </p:cNvSpPr>
          <p:nvPr>
            <p:ph type="title"/>
          </p:nvPr>
        </p:nvSpPr>
        <p:spPr/>
        <p:txBody>
          <a:bodyPr/>
          <a:lstStyle/>
          <a:p>
            <a:r>
              <a:rPr lang="en-US" dirty="0" err="1"/>
              <a:t>TopHat</a:t>
            </a:r>
            <a:r>
              <a:rPr lang="en-US" dirty="0"/>
              <a:t> Question</a:t>
            </a:r>
          </a:p>
        </p:txBody>
      </p:sp>
      <p:sp>
        <p:nvSpPr>
          <p:cNvPr id="3" name="Text Placeholder 2">
            <a:extLst>
              <a:ext uri="{FF2B5EF4-FFF2-40B4-BE49-F238E27FC236}">
                <a16:creationId xmlns:a16="http://schemas.microsoft.com/office/drawing/2014/main" id="{FCDDDCE9-DBF6-4058-9AF1-C7089E644F04}"/>
              </a:ext>
            </a:extLst>
          </p:cNvPr>
          <p:cNvSpPr>
            <a:spLocks noGrp="1"/>
          </p:cNvSpPr>
          <p:nvPr>
            <p:ph type="body" idx="1"/>
          </p:nvPr>
        </p:nvSpPr>
        <p:spPr>
          <a:xfrm>
            <a:off x="427462" y="1073914"/>
            <a:ext cx="8259337" cy="720357"/>
          </a:xfrm>
        </p:spPr>
        <p:txBody>
          <a:bodyPr/>
          <a:lstStyle/>
          <a:p>
            <a:pPr marL="0" indent="0">
              <a:buNone/>
            </a:pPr>
            <a:r>
              <a:rPr lang="en-US" sz="2000" dirty="0"/>
              <a:t>What is the runtime of the function to find all of your friends’ logins now that we’re using a </a:t>
            </a:r>
            <a:r>
              <a:rPr lang="en-US" sz="2000" dirty="0" err="1">
                <a:solidFill>
                  <a:srgbClr val="0000FF"/>
                </a:solidFill>
                <a:latin typeface="Consolas" charset="0"/>
                <a:ea typeface="Consolas" charset="0"/>
                <a:cs typeface="Consolas" charset="0"/>
              </a:rPr>
              <a:t>HashMap</a:t>
            </a:r>
            <a:r>
              <a:rPr lang="en-US" sz="2000" dirty="0"/>
              <a:t>? (assume a large number of friends…)</a:t>
            </a:r>
          </a:p>
        </p:txBody>
      </p:sp>
      <p:sp>
        <p:nvSpPr>
          <p:cNvPr id="4" name="TextBox 3">
            <a:extLst>
              <a:ext uri="{FF2B5EF4-FFF2-40B4-BE49-F238E27FC236}">
                <a16:creationId xmlns:a16="http://schemas.microsoft.com/office/drawing/2014/main" id="{CCCDA921-768C-4DFD-B604-4E70AAF4A8F3}"/>
              </a:ext>
            </a:extLst>
          </p:cNvPr>
          <p:cNvSpPr txBox="1"/>
          <p:nvPr/>
        </p:nvSpPr>
        <p:spPr>
          <a:xfrm>
            <a:off x="152400" y="1962150"/>
            <a:ext cx="6763407" cy="3108543"/>
          </a:xfrm>
          <a:prstGeom prst="rect">
            <a:avLst/>
          </a:prstGeom>
          <a:noFill/>
        </p:spPr>
        <p:txBody>
          <a:bodyPr wrap="square" rtlCol="0">
            <a:spAutoFit/>
          </a:bodyPr>
          <a:lstStyle/>
          <a:p>
            <a:r>
              <a:rPr lang="en" dirty="0">
                <a:solidFill>
                  <a:schemeClr val="tx1"/>
                </a:solidFill>
                <a:latin typeface="Consolas"/>
                <a:ea typeface="Consolas"/>
                <a:cs typeface="Consolas"/>
                <a:sym typeface="Consolas"/>
              </a:rPr>
              <a:t>HashMap&lt;String, String&gt; myTable = new HashMap&lt;String, String&gt;();</a:t>
            </a:r>
          </a:p>
          <a:p>
            <a:r>
              <a:rPr lang="en" dirty="0">
                <a:solidFill>
                  <a:schemeClr val="tx1"/>
                </a:solidFill>
                <a:latin typeface="Consolas"/>
                <a:ea typeface="Consolas"/>
                <a:cs typeface="Consolas"/>
                <a:sym typeface="Consolas"/>
              </a:rPr>
              <a:t>for (CSStudent student : _students){ </a:t>
            </a:r>
          </a:p>
          <a:p>
            <a:pPr lvl="0"/>
            <a:r>
              <a:rPr lang="en" dirty="0">
                <a:solidFill>
                  <a:schemeClr val="tx1"/>
                </a:solidFill>
                <a:latin typeface="Consolas"/>
                <a:ea typeface="Consolas"/>
                <a:cs typeface="Consolas"/>
                <a:sym typeface="Consolas"/>
              </a:rPr>
              <a:t>    myTable.put(student.getName(), student.getLogin()); </a:t>
            </a:r>
          </a:p>
          <a:p>
            <a:r>
              <a:rPr lang="en" dirty="0">
                <a:solidFill>
                  <a:schemeClr val="tx1"/>
                </a:solidFill>
                <a:latin typeface="Consolas"/>
                <a:ea typeface="Consolas"/>
                <a:cs typeface="Consolas"/>
                <a:sym typeface="Consolas"/>
              </a:rPr>
              <a:t>}</a:t>
            </a:r>
          </a:p>
          <a:p>
            <a:r>
              <a:rPr lang="en" dirty="0">
                <a:solidFill>
                  <a:schemeClr val="tx1"/>
                </a:solidFill>
                <a:latin typeface="Consolas"/>
                <a:ea typeface="Consolas"/>
                <a:cs typeface="Consolas"/>
                <a:sym typeface="Consolas"/>
              </a:rPr>
              <a:t>for (String friendName : _friends){ </a:t>
            </a:r>
          </a:p>
          <a:p>
            <a:r>
              <a:rPr lang="en" dirty="0">
                <a:solidFill>
                  <a:schemeClr val="tx1"/>
                </a:solidFill>
                <a:latin typeface="Consolas"/>
                <a:ea typeface="Consolas"/>
                <a:cs typeface="Consolas"/>
                <a:sym typeface="Consolas"/>
              </a:rPr>
              <a:t>    String login = myTable.get(friendName); </a:t>
            </a:r>
          </a:p>
          <a:p>
            <a:endParaRPr lang="en" dirty="0">
              <a:solidFill>
                <a:schemeClr val="tx1"/>
              </a:solidFill>
              <a:latin typeface="Consolas"/>
              <a:ea typeface="Consolas"/>
              <a:cs typeface="Consolas"/>
              <a:sym typeface="Consolas"/>
            </a:endParaRPr>
          </a:p>
          <a:p>
            <a:r>
              <a:rPr lang="en" dirty="0">
                <a:solidFill>
                  <a:schemeClr val="tx1"/>
                </a:solidFill>
                <a:latin typeface="Consolas"/>
                <a:ea typeface="Consolas"/>
                <a:cs typeface="Consolas"/>
                <a:sym typeface="Consolas"/>
              </a:rPr>
              <a:t>    if (login == null){</a:t>
            </a:r>
          </a:p>
          <a:p>
            <a:r>
              <a:rPr lang="en" dirty="0">
                <a:solidFill>
                  <a:schemeClr val="tx1"/>
                </a:solidFill>
                <a:latin typeface="Consolas"/>
                <a:ea typeface="Consolas"/>
                <a:cs typeface="Consolas"/>
                <a:sym typeface="Consolas"/>
              </a:rPr>
              <a:t>        System.out.println(“No login found for ” + friendName);</a:t>
            </a:r>
          </a:p>
          <a:p>
            <a:r>
              <a:rPr lang="en" dirty="0">
                <a:solidFill>
                  <a:schemeClr val="tx1"/>
                </a:solidFill>
                <a:latin typeface="Consolas"/>
                <a:ea typeface="Consolas"/>
                <a:cs typeface="Consolas"/>
                <a:sym typeface="Consolas"/>
              </a:rPr>
              <a:t>        continue;</a:t>
            </a:r>
          </a:p>
          <a:p>
            <a:r>
              <a:rPr lang="en" dirty="0">
                <a:solidFill>
                  <a:schemeClr val="tx1"/>
                </a:solidFill>
                <a:latin typeface="Consolas"/>
                <a:ea typeface="Consolas"/>
                <a:cs typeface="Consolas"/>
                <a:sym typeface="Consolas"/>
              </a:rPr>
              <a:t>    }</a:t>
            </a:r>
          </a:p>
          <a:p>
            <a:r>
              <a:rPr lang="en" dirty="0">
                <a:solidFill>
                  <a:schemeClr val="tx1"/>
                </a:solidFill>
                <a:latin typeface="Consolas"/>
                <a:ea typeface="Consolas"/>
                <a:cs typeface="Consolas"/>
                <a:sym typeface="Consolas"/>
              </a:rPr>
              <a:t>    System.out.println(friendName + “</a:t>
            </a:r>
            <a:r>
              <a:rPr lang="en-US" dirty="0">
                <a:solidFill>
                  <a:schemeClr val="tx1"/>
                </a:solidFill>
                <a:latin typeface="Consolas"/>
                <a:ea typeface="Consolas"/>
                <a:cs typeface="Consolas"/>
                <a:sym typeface="Consolas"/>
              </a:rPr>
              <a:t>’</a:t>
            </a:r>
            <a:r>
              <a:rPr lang="en" dirty="0">
                <a:solidFill>
                  <a:schemeClr val="tx1"/>
                </a:solidFill>
                <a:latin typeface="Consolas"/>
                <a:ea typeface="Consolas"/>
                <a:cs typeface="Consolas"/>
                <a:sym typeface="Consolas"/>
              </a:rPr>
              <a:t>s login is ” + login + “!”);</a:t>
            </a:r>
          </a:p>
          <a:p>
            <a:r>
              <a:rPr lang="en" dirty="0">
                <a:solidFill>
                  <a:schemeClr val="tx1"/>
                </a:solidFill>
                <a:latin typeface="Consolas"/>
                <a:ea typeface="Consolas"/>
                <a:cs typeface="Consolas"/>
                <a:sym typeface="Consolas"/>
              </a:rPr>
              <a:t>}</a:t>
            </a:r>
          </a:p>
          <a:p>
            <a:endParaRPr lang="en-US" dirty="0"/>
          </a:p>
        </p:txBody>
      </p:sp>
      <p:sp>
        <p:nvSpPr>
          <p:cNvPr id="5" name="TextBox 4">
            <a:extLst>
              <a:ext uri="{FF2B5EF4-FFF2-40B4-BE49-F238E27FC236}">
                <a16:creationId xmlns:a16="http://schemas.microsoft.com/office/drawing/2014/main" id="{8DBBF45D-6176-4F05-8632-1759BED9F3E0}"/>
              </a:ext>
            </a:extLst>
          </p:cNvPr>
          <p:cNvSpPr txBox="1"/>
          <p:nvPr/>
        </p:nvSpPr>
        <p:spPr>
          <a:xfrm>
            <a:off x="6629400" y="2038350"/>
            <a:ext cx="2438400" cy="1569660"/>
          </a:xfrm>
          <a:prstGeom prst="rect">
            <a:avLst/>
          </a:prstGeom>
          <a:noFill/>
        </p:spPr>
        <p:txBody>
          <a:bodyPr wrap="square" rtlCol="0">
            <a:spAutoFit/>
          </a:bodyPr>
          <a:lstStyle/>
          <a:p>
            <a:r>
              <a:rPr lang="en-US" sz="2400" dirty="0"/>
              <a:t>A. </a:t>
            </a:r>
            <a:r>
              <a:rPr lang="en-US" sz="2400" dirty="0">
                <a:latin typeface="Arial" charset="0"/>
                <a:ea typeface="Arial" charset="0"/>
                <a:cs typeface="Arial" charset="0"/>
              </a:rPr>
              <a:t>O(1)</a:t>
            </a:r>
          </a:p>
          <a:p>
            <a:r>
              <a:rPr lang="en-US" sz="2400" dirty="0">
                <a:latin typeface="Arial" charset="0"/>
                <a:ea typeface="Arial" charset="0"/>
                <a:cs typeface="Arial" charset="0"/>
              </a:rPr>
              <a:t>B. O(n)</a:t>
            </a:r>
          </a:p>
          <a:p>
            <a:r>
              <a:rPr lang="en-US" sz="2400" dirty="0">
                <a:latin typeface="Arial" charset="0"/>
                <a:ea typeface="Arial" charset="0"/>
                <a:cs typeface="Arial" charset="0"/>
              </a:rPr>
              <a:t>C. O(log(n))</a:t>
            </a:r>
          </a:p>
          <a:p>
            <a:r>
              <a:rPr lang="en-US" sz="2400" dirty="0">
                <a:latin typeface="Arial" charset="0"/>
                <a:ea typeface="Arial" charset="0"/>
                <a:cs typeface="Arial" charset="0"/>
              </a:rPr>
              <a:t>D. O(n</a:t>
            </a:r>
            <a:r>
              <a:rPr lang="en-US" sz="2400" baseline="30000" dirty="0">
                <a:latin typeface="Arial" charset="0"/>
                <a:ea typeface="Arial" charset="0"/>
                <a:cs typeface="Arial" charset="0"/>
              </a:rPr>
              <a:t>2</a:t>
            </a:r>
            <a:r>
              <a:rPr lang="en-US" sz="2400" dirty="0">
                <a:latin typeface="Arial" charset="0"/>
                <a:ea typeface="Arial" charset="0"/>
                <a:cs typeface="Arial" charset="0"/>
              </a:rPr>
              <a:t>)</a:t>
            </a:r>
            <a:endParaRPr lang="en-US" dirty="0">
              <a:latin typeface="Arial" charset="0"/>
              <a:ea typeface="Arial" charset="0"/>
              <a:cs typeface="Arial" charset="0"/>
            </a:endParaRPr>
          </a:p>
        </p:txBody>
      </p:sp>
    </p:spTree>
    <p:extLst>
      <p:ext uri="{BB962C8B-B14F-4D97-AF65-F5344CB8AC3E}">
        <p14:creationId xmlns:p14="http://schemas.microsoft.com/office/powerpoint/2010/main" val="1630438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dirty="0"/>
              <a:t>Counting frequency in an Array (1/4)</a:t>
            </a:r>
          </a:p>
        </p:txBody>
      </p:sp>
      <p:sp>
        <p:nvSpPr>
          <p:cNvPr id="171" name="Shape 171"/>
          <p:cNvSpPr txBox="1">
            <a:spLocks noGrp="1"/>
          </p:cNvSpPr>
          <p:nvPr>
            <p:ph type="body" idx="1"/>
          </p:nvPr>
        </p:nvSpPr>
        <p:spPr>
          <a:xfrm>
            <a:off x="76200" y="1200150"/>
            <a:ext cx="8991600" cy="3725699"/>
          </a:xfrm>
          <a:prstGeom prst="rect">
            <a:avLst/>
          </a:prstGeom>
        </p:spPr>
        <p:txBody>
          <a:bodyPr lIns="91425" tIns="91425" rIns="91425" bIns="91425" anchor="t" anchorCtr="0">
            <a:noAutofit/>
          </a:bodyPr>
          <a:lstStyle/>
          <a:p>
            <a:pPr marL="381000" indent="-342900"/>
            <a:r>
              <a:rPr lang="en" sz="2400" dirty="0"/>
              <a:t>How many times does a given word show up in a given string?</a:t>
            </a:r>
            <a:endParaRPr lang="en-US" sz="2400" dirty="0"/>
          </a:p>
          <a:p>
            <a:pPr marL="381000" indent="-342900"/>
            <a:r>
              <a:rPr lang="en-US" sz="2400" dirty="0"/>
              <a:t>Consider a book as one long </a:t>
            </a:r>
            <a:r>
              <a:rPr lang="en-US" sz="2400" dirty="0">
                <a:solidFill>
                  <a:srgbClr val="0000FF"/>
                </a:solidFill>
                <a:latin typeface="Consolas"/>
                <a:ea typeface="Consolas"/>
                <a:cs typeface="Consolas"/>
              </a:rPr>
              <a:t>String</a:t>
            </a:r>
            <a:r>
              <a:rPr lang="en-US" sz="2400" dirty="0"/>
              <a:t>. That’s too hard to search, so let’s chop the string into individual words using punctuation as a separator and put each word in an array</a:t>
            </a:r>
          </a:p>
          <a:p>
            <a:pPr marL="381000" indent="-342900"/>
            <a:endParaRPr lang="en" sz="2400" dirty="0"/>
          </a:p>
          <a:p>
            <a:pPr marL="381000" indent="-342900"/>
            <a:r>
              <a:rPr lang="en" sz="2400" dirty="0"/>
              <a:t>Givens</a:t>
            </a:r>
          </a:p>
          <a:p>
            <a:pPr marL="800100" indent="-342900" rtl="0">
              <a:spcBef>
                <a:spcPts val="0"/>
              </a:spcBef>
              <a:buFont typeface="Courier New" charset="0"/>
              <a:buChar char="o"/>
            </a:pPr>
            <a:r>
              <a:rPr lang="en" sz="2000" dirty="0">
                <a:solidFill>
                  <a:srgbClr val="0000FF"/>
                </a:solidFill>
                <a:latin typeface="Consolas"/>
                <a:ea typeface="Consolas"/>
                <a:cs typeface="Consolas"/>
                <a:sym typeface="Consolas"/>
              </a:rPr>
              <a:t>String[] _book</a:t>
            </a:r>
            <a:r>
              <a:rPr lang="en" sz="2000" dirty="0"/>
              <a:t>, an array of </a:t>
            </a:r>
            <a:r>
              <a:rPr lang="en" sz="2000" dirty="0">
                <a:solidFill>
                  <a:srgbClr val="0000FF"/>
                </a:solidFill>
                <a:latin typeface="Consolas"/>
                <a:ea typeface="Consolas"/>
                <a:cs typeface="Consolas"/>
                <a:sym typeface="Consolas"/>
              </a:rPr>
              <a:t>String</a:t>
            </a:r>
            <a:r>
              <a:rPr lang="en" sz="2000" dirty="0"/>
              <a:t>s</a:t>
            </a:r>
            <a:r>
              <a:rPr lang="en-US" sz="2000" dirty="0"/>
              <a:t>, each an individual </a:t>
            </a:r>
            <a:r>
              <a:rPr lang="en" sz="2000" dirty="0"/>
              <a:t>word</a:t>
            </a:r>
          </a:p>
          <a:p>
            <a:pPr marL="800100" lvl="0" indent="-342900" rtl="0">
              <a:spcBef>
                <a:spcPts val="0"/>
              </a:spcBef>
              <a:buFont typeface="Courier New" charset="0"/>
              <a:buChar char="o"/>
            </a:pPr>
            <a:r>
              <a:rPr lang="en" sz="2000" dirty="0">
                <a:solidFill>
                  <a:srgbClr val="0000FF"/>
                </a:solidFill>
                <a:latin typeface="Consolas"/>
                <a:ea typeface="Consolas"/>
                <a:cs typeface="Consolas"/>
                <a:sym typeface="Consolas"/>
              </a:rPr>
              <a:t>String </a:t>
            </a:r>
            <a:r>
              <a:rPr lang="en" sz="2000" dirty="0" err="1">
                <a:solidFill>
                  <a:srgbClr val="0000FF"/>
                </a:solidFill>
                <a:latin typeface="Consolas"/>
                <a:ea typeface="Consolas"/>
                <a:cs typeface="Consolas"/>
                <a:sym typeface="Consolas"/>
              </a:rPr>
              <a:t>searchTerm</a:t>
            </a:r>
            <a:r>
              <a:rPr lang="en" sz="2000" dirty="0"/>
              <a:t>, the </a:t>
            </a:r>
            <a:r>
              <a:rPr lang="en-US" sz="2000" dirty="0"/>
              <a:t>word </a:t>
            </a:r>
            <a:r>
              <a:rPr lang="en" sz="2000" dirty="0"/>
              <a:t>you’re looking for</a:t>
            </a:r>
          </a:p>
        </p:txBody>
      </p:sp>
    </p:spTree>
    <p:extLst>
      <p:ext uri="{BB962C8B-B14F-4D97-AF65-F5344CB8AC3E}">
        <p14:creationId xmlns:p14="http://schemas.microsoft.com/office/powerpoint/2010/main" val="661316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1">
                                            <p:txEl>
                                              <p:pRg st="0" end="0"/>
                                            </p:txEl>
                                          </p:spTgt>
                                        </p:tgtEl>
                                        <p:attrNameLst>
                                          <p:attrName>style.visibility</p:attrName>
                                        </p:attrNameLst>
                                      </p:cBhvr>
                                      <p:to>
                                        <p:strVal val="visible"/>
                                      </p:to>
                                    </p:set>
                                    <p:animEffect transition="in" filter="fade">
                                      <p:cBhvr>
                                        <p:cTn id="7" dur="500"/>
                                        <p:tgtEl>
                                          <p:spTgt spid="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1">
                                            <p:txEl>
                                              <p:pRg st="1" end="1"/>
                                            </p:txEl>
                                          </p:spTgt>
                                        </p:tgtEl>
                                        <p:attrNameLst>
                                          <p:attrName>style.visibility</p:attrName>
                                        </p:attrNameLst>
                                      </p:cBhvr>
                                      <p:to>
                                        <p:strVal val="visible"/>
                                      </p:to>
                                    </p:set>
                                    <p:animEffect transition="in" filter="fade">
                                      <p:cBhvr>
                                        <p:cTn id="12" dur="500"/>
                                        <p:tgtEl>
                                          <p:spTgt spid="1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1">
                                            <p:txEl>
                                              <p:pRg st="3" end="3"/>
                                            </p:txEl>
                                          </p:spTgt>
                                        </p:tgtEl>
                                        <p:attrNameLst>
                                          <p:attrName>style.visibility</p:attrName>
                                        </p:attrNameLst>
                                      </p:cBhvr>
                                      <p:to>
                                        <p:strVal val="visible"/>
                                      </p:to>
                                    </p:set>
                                    <p:animEffect transition="in" filter="fade">
                                      <p:cBhvr>
                                        <p:cTn id="17" dur="500"/>
                                        <p:tgtEl>
                                          <p:spTgt spid="17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71">
                                            <p:txEl>
                                              <p:pRg st="4" end="4"/>
                                            </p:txEl>
                                          </p:spTgt>
                                        </p:tgtEl>
                                        <p:attrNameLst>
                                          <p:attrName>style.visibility</p:attrName>
                                        </p:attrNameLst>
                                      </p:cBhvr>
                                      <p:to>
                                        <p:strVal val="visible"/>
                                      </p:to>
                                    </p:set>
                                    <p:animEffect transition="in" filter="fade">
                                      <p:cBhvr>
                                        <p:cTn id="20" dur="500"/>
                                        <p:tgtEl>
                                          <p:spTgt spid="171">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171">
                                            <p:txEl>
                                              <p:pRg st="5" end="5"/>
                                            </p:txEl>
                                          </p:spTgt>
                                        </p:tgtEl>
                                        <p:attrNameLst>
                                          <p:attrName>style.visibility</p:attrName>
                                        </p:attrNameLst>
                                      </p:cBhvr>
                                      <p:to>
                                        <p:strVal val="visible"/>
                                      </p:to>
                                    </p:set>
                                    <p:animEffect transition="in" filter="fade">
                                      <p:cBhvr>
                                        <p:cTn id="23" dur="500"/>
                                        <p:tgtEl>
                                          <p:spTgt spid="17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Shape 17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dirty="0"/>
              <a:t>Counting frequency in an Array (2/4)</a:t>
            </a:r>
          </a:p>
        </p:txBody>
      </p:sp>
      <p:sp>
        <p:nvSpPr>
          <p:cNvPr id="177" name="Shape 177"/>
          <p:cNvSpPr txBox="1">
            <a:spLocks noGrp="1"/>
          </p:cNvSpPr>
          <p:nvPr>
            <p:ph type="body" idx="1"/>
          </p:nvPr>
        </p:nvSpPr>
        <p:spPr>
          <a:xfrm>
            <a:off x="457200" y="895350"/>
            <a:ext cx="8458200" cy="4114800"/>
          </a:xfrm>
          <a:prstGeom prst="rect">
            <a:avLst/>
          </a:prstGeom>
        </p:spPr>
        <p:txBody>
          <a:bodyPr lIns="91425" tIns="91425" rIns="91425" bIns="91425" anchor="t" anchorCtr="0">
            <a:noAutofit/>
          </a:bodyPr>
          <a:lstStyle/>
          <a:p>
            <a:pPr marL="0" indent="0" rtl="0">
              <a:spcBef>
                <a:spcPts val="0"/>
              </a:spcBef>
              <a:buNone/>
            </a:pPr>
            <a:r>
              <a:rPr lang="en-US" sz="2400" dirty="0">
                <a:solidFill>
                  <a:srgbClr val="0000FF"/>
                </a:solidFill>
                <a:latin typeface="Consolas"/>
                <a:ea typeface="Consolas"/>
                <a:cs typeface="Consolas"/>
                <a:sym typeface="Consolas"/>
              </a:rPr>
              <a:t>public void frequency(String </a:t>
            </a:r>
            <a:r>
              <a:rPr lang="en-US" sz="2400" dirty="0" err="1">
                <a:solidFill>
                  <a:srgbClr val="0000FF"/>
                </a:solidFill>
                <a:latin typeface="Consolas"/>
                <a:ea typeface="Consolas"/>
                <a:cs typeface="Consolas"/>
                <a:sym typeface="Consolas"/>
              </a:rPr>
              <a:t>searchTerm</a:t>
            </a:r>
            <a:r>
              <a:rPr lang="en-US" sz="2400" dirty="0">
                <a:solidFill>
                  <a:srgbClr val="0000FF"/>
                </a:solidFill>
                <a:latin typeface="Consolas"/>
                <a:ea typeface="Consolas"/>
                <a:cs typeface="Consolas"/>
                <a:sym typeface="Consolas"/>
              </a:rPr>
              <a:t>) {</a:t>
            </a:r>
          </a:p>
          <a:p>
            <a:pPr marL="0" indent="0" rtl="0">
              <a:spcBef>
                <a:spcPts val="0"/>
              </a:spcBef>
              <a:buNone/>
            </a:pPr>
            <a:r>
              <a:rPr lang="en-US" sz="2400" dirty="0">
                <a:solidFill>
                  <a:srgbClr val="0000FF"/>
                </a:solidFill>
                <a:latin typeface="Consolas"/>
                <a:ea typeface="Consolas"/>
                <a:cs typeface="Consolas"/>
                <a:sym typeface="Consolas"/>
              </a:rPr>
              <a:t>    </a:t>
            </a:r>
            <a:r>
              <a:rPr lang="en" sz="2400" dirty="0" err="1">
                <a:solidFill>
                  <a:srgbClr val="0000FF"/>
                </a:solidFill>
                <a:latin typeface="Consolas"/>
                <a:ea typeface="Consolas"/>
                <a:cs typeface="Consolas"/>
                <a:sym typeface="Consolas"/>
              </a:rPr>
              <a:t>int</a:t>
            </a:r>
            <a:r>
              <a:rPr lang="en" sz="2400" dirty="0">
                <a:solidFill>
                  <a:srgbClr val="0000FF"/>
                </a:solidFill>
                <a:latin typeface="Consolas"/>
                <a:ea typeface="Consolas"/>
                <a:cs typeface="Consolas"/>
                <a:sym typeface="Consolas"/>
              </a:rPr>
              <a:t> wordCounter = 0; </a:t>
            </a:r>
            <a:r>
              <a:rPr lang="en" sz="2000" dirty="0">
                <a:solidFill>
                  <a:srgbClr val="00B050"/>
                </a:solidFill>
                <a:latin typeface="Consolas"/>
                <a:ea typeface="Consolas"/>
                <a:cs typeface="Consolas"/>
                <a:sym typeface="Consolas"/>
              </a:rPr>
              <a:t>//frequency of single term</a:t>
            </a:r>
          </a:p>
          <a:p>
            <a:pPr marL="0" indent="0" rtl="0">
              <a:spcBef>
                <a:spcPts val="0"/>
              </a:spcBef>
              <a:buNone/>
            </a:pPr>
            <a:r>
              <a:rPr lang="en-US" sz="2400" dirty="0">
                <a:solidFill>
                  <a:srgbClr val="0000FF"/>
                </a:solidFill>
                <a:latin typeface="Consolas"/>
                <a:ea typeface="Consolas"/>
                <a:cs typeface="Consolas"/>
                <a:sym typeface="Consolas"/>
              </a:rPr>
              <a:t>    </a:t>
            </a:r>
            <a:r>
              <a:rPr lang="en" sz="2400" dirty="0">
                <a:solidFill>
                  <a:srgbClr val="0000FF"/>
                </a:solidFill>
                <a:latin typeface="Consolas"/>
                <a:ea typeface="Consolas"/>
                <a:cs typeface="Consolas"/>
                <a:sym typeface="Consolas"/>
              </a:rPr>
              <a:t>for (String word : _book){</a:t>
            </a:r>
          </a:p>
          <a:p>
            <a:pPr marL="0" indent="0" rtl="0">
              <a:spcBef>
                <a:spcPts val="0"/>
              </a:spcBef>
              <a:buNone/>
            </a:pPr>
            <a:r>
              <a:rPr lang="en" sz="2400" dirty="0">
                <a:solidFill>
                  <a:srgbClr val="0000FF"/>
                </a:solidFill>
                <a:latin typeface="Consolas"/>
                <a:ea typeface="Consolas"/>
                <a:cs typeface="Consolas"/>
                <a:sym typeface="Consolas"/>
              </a:rPr>
              <a:t>	</a:t>
            </a:r>
            <a:r>
              <a:rPr lang="en-US" sz="2400" dirty="0">
                <a:solidFill>
                  <a:srgbClr val="0000FF"/>
                </a:solidFill>
                <a:latin typeface="Consolas"/>
                <a:ea typeface="Consolas"/>
                <a:cs typeface="Consolas"/>
                <a:sym typeface="Consolas"/>
              </a:rPr>
              <a:t>  </a:t>
            </a:r>
            <a:r>
              <a:rPr lang="en" sz="2400" dirty="0">
                <a:solidFill>
                  <a:srgbClr val="0000FF"/>
                </a:solidFill>
                <a:latin typeface="Consolas"/>
                <a:ea typeface="Consolas"/>
                <a:cs typeface="Consolas"/>
                <a:sym typeface="Consolas"/>
              </a:rPr>
              <a:t>if (</a:t>
            </a:r>
            <a:r>
              <a:rPr lang="en" sz="2400" dirty="0" err="1">
                <a:solidFill>
                  <a:srgbClr val="0000FF"/>
                </a:solidFill>
                <a:latin typeface="Consolas"/>
                <a:ea typeface="Consolas"/>
                <a:cs typeface="Consolas"/>
                <a:sym typeface="Consolas"/>
              </a:rPr>
              <a:t>word.equals</a:t>
            </a:r>
            <a:r>
              <a:rPr lang="en" sz="2400" dirty="0">
                <a:solidFill>
                  <a:srgbClr val="0000FF"/>
                </a:solidFill>
                <a:latin typeface="Consolas"/>
                <a:ea typeface="Consolas"/>
                <a:cs typeface="Consolas"/>
                <a:sym typeface="Consolas"/>
              </a:rPr>
              <a:t>(</a:t>
            </a:r>
            <a:r>
              <a:rPr lang="en" sz="2400" dirty="0" err="1">
                <a:solidFill>
                  <a:srgbClr val="0000FF"/>
                </a:solidFill>
                <a:latin typeface="Consolas"/>
                <a:ea typeface="Consolas"/>
                <a:cs typeface="Consolas"/>
                <a:sym typeface="Consolas"/>
              </a:rPr>
              <a:t>searchTerm</a:t>
            </a:r>
            <a:r>
              <a:rPr lang="en" sz="2400" dirty="0">
                <a:solidFill>
                  <a:srgbClr val="0000FF"/>
                </a:solidFill>
                <a:latin typeface="Consolas"/>
                <a:ea typeface="Consolas"/>
                <a:cs typeface="Consolas"/>
                <a:sym typeface="Consolas"/>
              </a:rPr>
              <a:t>)){</a:t>
            </a:r>
          </a:p>
          <a:p>
            <a:pPr marL="0" indent="0" rtl="0">
              <a:spcBef>
                <a:spcPts val="0"/>
              </a:spcBef>
              <a:buNone/>
            </a:pPr>
            <a:r>
              <a:rPr lang="en" sz="2400" dirty="0">
                <a:solidFill>
                  <a:srgbClr val="0000FF"/>
                </a:solidFill>
                <a:latin typeface="Consolas"/>
                <a:ea typeface="Consolas"/>
                <a:cs typeface="Consolas"/>
                <a:sym typeface="Consolas"/>
              </a:rPr>
              <a:t>		wordCounter++;</a:t>
            </a:r>
          </a:p>
          <a:p>
            <a:pPr marL="0" indent="0" rtl="0">
              <a:spcBef>
                <a:spcPts val="0"/>
              </a:spcBef>
              <a:buNone/>
            </a:pPr>
            <a:r>
              <a:rPr lang="en" sz="2400" dirty="0">
                <a:solidFill>
                  <a:srgbClr val="0000FF"/>
                </a:solidFill>
                <a:latin typeface="Consolas"/>
                <a:ea typeface="Consolas"/>
                <a:cs typeface="Consolas"/>
                <a:sym typeface="Consolas"/>
              </a:rPr>
              <a:t>	</a:t>
            </a:r>
            <a:r>
              <a:rPr lang="en-US" sz="2400" dirty="0">
                <a:solidFill>
                  <a:srgbClr val="0000FF"/>
                </a:solidFill>
                <a:latin typeface="Consolas"/>
                <a:ea typeface="Consolas"/>
                <a:cs typeface="Consolas"/>
                <a:sym typeface="Consolas"/>
              </a:rPr>
              <a:t>  </a:t>
            </a:r>
            <a:r>
              <a:rPr lang="en" sz="2400" dirty="0">
                <a:solidFill>
                  <a:srgbClr val="0000FF"/>
                </a:solidFill>
                <a:latin typeface="Consolas"/>
                <a:ea typeface="Consolas"/>
                <a:cs typeface="Consolas"/>
                <a:sym typeface="Consolas"/>
              </a:rPr>
              <a:t>}</a:t>
            </a:r>
          </a:p>
          <a:p>
            <a:pPr marL="0" indent="0" rtl="0">
              <a:spcBef>
                <a:spcPts val="0"/>
              </a:spcBef>
              <a:buNone/>
            </a:pPr>
            <a:r>
              <a:rPr lang="en-US" sz="2400" dirty="0">
                <a:solidFill>
                  <a:srgbClr val="0000FF"/>
                </a:solidFill>
                <a:latin typeface="Consolas"/>
                <a:ea typeface="Consolas"/>
                <a:cs typeface="Consolas"/>
                <a:sym typeface="Consolas"/>
              </a:rPr>
              <a:t>    </a:t>
            </a:r>
            <a:r>
              <a:rPr lang="en" sz="2400" dirty="0">
                <a:solidFill>
                  <a:srgbClr val="0000FF"/>
                </a:solidFill>
                <a:latin typeface="Consolas"/>
                <a:ea typeface="Consolas"/>
                <a:cs typeface="Consolas"/>
                <a:sym typeface="Consolas"/>
              </a:rPr>
              <a:t>}</a:t>
            </a:r>
          </a:p>
          <a:p>
            <a:pPr marL="0" indent="0" rtl="0">
              <a:spcBef>
                <a:spcPts val="0"/>
              </a:spcBef>
              <a:buNone/>
            </a:pPr>
            <a:r>
              <a:rPr lang="en-US" sz="2400" dirty="0">
                <a:solidFill>
                  <a:srgbClr val="0000FF"/>
                </a:solidFill>
                <a:latin typeface="Consolas"/>
                <a:ea typeface="Consolas"/>
                <a:cs typeface="Consolas"/>
                <a:sym typeface="Consolas"/>
              </a:rPr>
              <a:t>    </a:t>
            </a:r>
            <a:r>
              <a:rPr lang="en" sz="2400" dirty="0" err="1">
                <a:solidFill>
                  <a:srgbClr val="0000FF"/>
                </a:solidFill>
                <a:latin typeface="Consolas"/>
                <a:ea typeface="Consolas"/>
                <a:cs typeface="Consolas"/>
                <a:sym typeface="Consolas"/>
              </a:rPr>
              <a:t>System.out.println</a:t>
            </a:r>
            <a:r>
              <a:rPr lang="en" sz="2400" dirty="0">
                <a:solidFill>
                  <a:srgbClr val="0000FF"/>
                </a:solidFill>
                <a:latin typeface="Consolas"/>
                <a:ea typeface="Consolas"/>
                <a:cs typeface="Consolas"/>
                <a:sym typeface="Consolas"/>
              </a:rPr>
              <a:t>(</a:t>
            </a:r>
            <a:r>
              <a:rPr lang="en" sz="2400" dirty="0" err="1">
                <a:solidFill>
                  <a:srgbClr val="0000FF"/>
                </a:solidFill>
                <a:latin typeface="Consolas"/>
                <a:ea typeface="Consolas"/>
                <a:cs typeface="Consolas"/>
                <a:sym typeface="Consolas"/>
              </a:rPr>
              <a:t>searchTerm</a:t>
            </a:r>
            <a:r>
              <a:rPr lang="en" sz="2400" dirty="0">
                <a:solidFill>
                  <a:srgbClr val="0000FF"/>
                </a:solidFill>
                <a:latin typeface="Consolas"/>
                <a:ea typeface="Consolas"/>
                <a:cs typeface="Consolas"/>
                <a:sym typeface="Consolas"/>
              </a:rPr>
              <a:t> + “ appears</a:t>
            </a:r>
            <a:r>
              <a:rPr lang="en-US" sz="2400" dirty="0">
                <a:solidFill>
                  <a:srgbClr val="0000FF"/>
                </a:solidFill>
                <a:latin typeface="Consolas"/>
                <a:ea typeface="Consolas"/>
                <a:cs typeface="Consolas"/>
                <a:sym typeface="Consolas"/>
              </a:rPr>
              <a:t> ”</a:t>
            </a:r>
            <a:r>
              <a:rPr lang="en" sz="2400" dirty="0">
                <a:solidFill>
                  <a:srgbClr val="0000FF"/>
                </a:solidFill>
                <a:latin typeface="Consolas"/>
                <a:ea typeface="Consolas"/>
                <a:cs typeface="Consolas"/>
                <a:sym typeface="Consolas"/>
              </a:rPr>
              <a:t> + 	wordCounter + “ times”);</a:t>
            </a:r>
            <a:endParaRPr lang="en-US" sz="2400" dirty="0">
              <a:solidFill>
                <a:srgbClr val="0000FF"/>
              </a:solidFill>
              <a:latin typeface="Consolas"/>
              <a:ea typeface="Consolas"/>
              <a:cs typeface="Consolas"/>
              <a:sym typeface="Consolas"/>
            </a:endParaRPr>
          </a:p>
          <a:p>
            <a:pPr marL="0" indent="0" rtl="0">
              <a:spcBef>
                <a:spcPts val="0"/>
              </a:spcBef>
              <a:buNone/>
            </a:pPr>
            <a:r>
              <a:rPr lang="en-US" sz="2400" dirty="0">
                <a:solidFill>
                  <a:srgbClr val="0000FF"/>
                </a:solidFill>
                <a:latin typeface="Consolas" charset="0"/>
                <a:ea typeface="Consolas" charset="0"/>
                <a:cs typeface="Consolas" charset="0"/>
              </a:rPr>
              <a:t>}</a:t>
            </a:r>
            <a:endParaRPr sz="2400" dirty="0">
              <a:solidFill>
                <a:srgbClr val="0000FF"/>
              </a:solidFill>
              <a:latin typeface="Consolas" charset="0"/>
              <a:ea typeface="Consolas" charset="0"/>
              <a:cs typeface="Consolas" charset="0"/>
            </a:endParaRPr>
          </a:p>
        </p:txBody>
      </p:sp>
    </p:spTree>
    <p:extLst>
      <p:ext uri="{BB962C8B-B14F-4D97-AF65-F5344CB8AC3E}">
        <p14:creationId xmlns:p14="http://schemas.microsoft.com/office/powerpoint/2010/main" val="2331384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body" idx="1"/>
          </p:nvPr>
        </p:nvSpPr>
        <p:spPr>
          <a:xfrm>
            <a:off x="457200" y="971550"/>
            <a:ext cx="8229600" cy="3725699"/>
          </a:xfrm>
          <a:prstGeom prst="rect">
            <a:avLst/>
          </a:prstGeom>
        </p:spPr>
        <p:txBody>
          <a:bodyPr lIns="91425" tIns="91425" rIns="91425" bIns="91425" anchor="t" anchorCtr="0">
            <a:noAutofit/>
          </a:bodyPr>
          <a:lstStyle/>
          <a:p>
            <a:pPr marL="381000" indent="-342900"/>
            <a:r>
              <a:rPr lang="en" sz="2400" dirty="0"/>
              <a:t>When tracking one word, code is simple</a:t>
            </a:r>
            <a:endParaRPr lang="en-US" sz="2400" dirty="0">
              <a:solidFill>
                <a:schemeClr val="tx1"/>
              </a:solidFill>
            </a:endParaRPr>
          </a:p>
          <a:p>
            <a:pPr marL="381000" indent="-342900"/>
            <a:r>
              <a:rPr lang="en" sz="2400" dirty="0"/>
              <a:t>But what if we wanted to keep track of 5 words? 100?</a:t>
            </a:r>
            <a:endParaRPr lang="en" sz="2400" dirty="0">
              <a:solidFill>
                <a:schemeClr val="tx1"/>
              </a:solidFill>
            </a:endParaRPr>
          </a:p>
          <a:p>
            <a:pPr marL="381000" indent="-342900"/>
            <a:r>
              <a:rPr lang="en" sz="2400" dirty="0"/>
              <a:t>Should we make instance variables to count the frequency of each word? For each term in the book?</a:t>
            </a:r>
            <a:endParaRPr lang="en" sz="2400" dirty="0">
              <a:solidFill>
                <a:schemeClr val="tx1"/>
              </a:solidFill>
            </a:endParaRPr>
          </a:p>
          <a:p>
            <a:pPr lvl="1" indent="-419100"/>
            <a:r>
              <a:rPr lang="en-US" sz="1800" dirty="0"/>
              <a:t>should </a:t>
            </a:r>
            <a:r>
              <a:rPr lang="en" sz="1800" dirty="0"/>
              <a:t>we iterate through </a:t>
            </a:r>
            <a:r>
              <a:rPr lang="en" sz="1800" dirty="0">
                <a:solidFill>
                  <a:srgbClr val="0000FF"/>
                </a:solidFill>
                <a:latin typeface="consolas"/>
              </a:rPr>
              <a:t>_book</a:t>
            </a:r>
            <a:r>
              <a:rPr lang="en" sz="1800" dirty="0">
                <a:solidFill>
                  <a:srgbClr val="0000FF"/>
                </a:solidFill>
              </a:rPr>
              <a:t> </a:t>
            </a:r>
            <a:r>
              <a:rPr lang="en" sz="1800" dirty="0"/>
              <a:t>for each of the search terms? Sounds like </a:t>
            </a:r>
            <a:r>
              <a:rPr lang="en" sz="1800" dirty="0">
                <a:solidFill>
                  <a:srgbClr val="FF0000"/>
                </a:solidFill>
                <a:latin typeface="Arial" charset="0"/>
                <a:ea typeface="Arial" charset="0"/>
                <a:cs typeface="Arial" charset="0"/>
              </a:rPr>
              <a:t>O(n</a:t>
            </a:r>
            <a:r>
              <a:rPr lang="en" sz="1800" baseline="30000" dirty="0">
                <a:solidFill>
                  <a:srgbClr val="FF0000"/>
                </a:solidFill>
                <a:latin typeface="Arial" charset="0"/>
                <a:ea typeface="Arial" charset="0"/>
                <a:cs typeface="Arial" charset="0"/>
              </a:rPr>
              <a:t>2</a:t>
            </a:r>
            <a:r>
              <a:rPr lang="en" sz="1800" dirty="0">
                <a:solidFill>
                  <a:srgbClr val="FF0000"/>
                </a:solidFill>
                <a:latin typeface="Arial" charset="0"/>
                <a:ea typeface="Arial" charset="0"/>
                <a:cs typeface="Arial" charset="0"/>
              </a:rPr>
              <a:t>)</a:t>
            </a:r>
            <a:r>
              <a:rPr lang="en" sz="1800" dirty="0"/>
              <a:t>...</a:t>
            </a:r>
            <a:endParaRPr lang="en" sz="1800" dirty="0">
              <a:solidFill>
                <a:schemeClr val="tx1"/>
              </a:solidFill>
            </a:endParaRPr>
          </a:p>
        </p:txBody>
      </p:sp>
      <p:sp>
        <p:nvSpPr>
          <p:cNvPr id="183" name="Shape 18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dirty="0"/>
              <a:t>Counting frequency in an Array (3/4)</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2466" y="2876550"/>
            <a:ext cx="3560233" cy="2002632"/>
          </a:xfrm>
          <a:prstGeom prst="rect">
            <a:avLst/>
          </a:prstGeom>
        </p:spPr>
      </p:pic>
    </p:spTree>
    <p:extLst>
      <p:ext uri="{BB962C8B-B14F-4D97-AF65-F5344CB8AC3E}">
        <p14:creationId xmlns:p14="http://schemas.microsoft.com/office/powerpoint/2010/main" val="903298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2">
                                            <p:txEl>
                                              <p:pRg st="0" end="0"/>
                                            </p:txEl>
                                          </p:spTgt>
                                        </p:tgtEl>
                                        <p:attrNameLst>
                                          <p:attrName>style.visibility</p:attrName>
                                        </p:attrNameLst>
                                      </p:cBhvr>
                                      <p:to>
                                        <p:strVal val="visible"/>
                                      </p:to>
                                    </p:set>
                                    <p:animEffect transition="in" filter="fade">
                                      <p:cBhvr>
                                        <p:cTn id="7" dur="500"/>
                                        <p:tgtEl>
                                          <p:spTgt spid="18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2">
                                            <p:txEl>
                                              <p:pRg st="1" end="1"/>
                                            </p:txEl>
                                          </p:spTgt>
                                        </p:tgtEl>
                                        <p:attrNameLst>
                                          <p:attrName>style.visibility</p:attrName>
                                        </p:attrNameLst>
                                      </p:cBhvr>
                                      <p:to>
                                        <p:strVal val="visible"/>
                                      </p:to>
                                    </p:set>
                                    <p:animEffect transition="in" filter="fade">
                                      <p:cBhvr>
                                        <p:cTn id="12" dur="500"/>
                                        <p:tgtEl>
                                          <p:spTgt spid="182">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82">
                                            <p:txEl>
                                              <p:pRg st="2" end="2"/>
                                            </p:txEl>
                                          </p:spTgt>
                                        </p:tgtEl>
                                        <p:attrNameLst>
                                          <p:attrName>style.visibility</p:attrName>
                                        </p:attrNameLst>
                                      </p:cBhvr>
                                      <p:to>
                                        <p:strVal val="visible"/>
                                      </p:to>
                                    </p:set>
                                    <p:animEffect transition="in" filter="fade">
                                      <p:cBhvr>
                                        <p:cTn id="20" dur="500"/>
                                        <p:tgtEl>
                                          <p:spTgt spid="182">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82">
                                            <p:txEl>
                                              <p:pRg st="3" end="3"/>
                                            </p:txEl>
                                          </p:spTgt>
                                        </p:tgtEl>
                                        <p:attrNameLst>
                                          <p:attrName>style.visibility</p:attrName>
                                        </p:attrNameLst>
                                      </p:cBhvr>
                                      <p:to>
                                        <p:strVal val="visible"/>
                                      </p:to>
                                    </p:set>
                                    <p:animEffect transition="in" filter="fade">
                                      <p:cBhvr>
                                        <p:cTn id="25" dur="500"/>
                                        <p:tgtEl>
                                          <p:spTgt spid="18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Shape 188"/>
          <p:cNvSpPr txBox="1">
            <a:spLocks noGrp="1"/>
          </p:cNvSpPr>
          <p:nvPr>
            <p:ph type="body" idx="1"/>
          </p:nvPr>
        </p:nvSpPr>
        <p:spPr>
          <a:xfrm>
            <a:off x="172000" y="1137839"/>
            <a:ext cx="8667200" cy="3725699"/>
          </a:xfrm>
          <a:prstGeom prst="rect">
            <a:avLst/>
          </a:prstGeom>
        </p:spPr>
        <p:txBody>
          <a:bodyPr lIns="91425" tIns="91425" rIns="91425" bIns="91425" anchor="t" anchorCtr="0">
            <a:noAutofit/>
          </a:bodyPr>
          <a:lstStyle/>
          <a:p>
            <a:pPr rtl="0">
              <a:spcBef>
                <a:spcPts val="0"/>
              </a:spcBef>
              <a:buNone/>
            </a:pPr>
            <a:r>
              <a:rPr lang="en" sz="1200" dirty="0">
                <a:solidFill>
                  <a:srgbClr val="0000FF"/>
                </a:solidFill>
                <a:latin typeface="Consolas"/>
                <a:ea typeface="Consolas"/>
                <a:cs typeface="Consolas"/>
                <a:sym typeface="Consolas"/>
              </a:rPr>
              <a:t>HashMap&lt;String, Integer&gt; countMap = new HashMap&lt;String, Integer&gt;();</a:t>
            </a:r>
          </a:p>
          <a:p>
            <a:pPr rtl="0">
              <a:spcBef>
                <a:spcPts val="0"/>
              </a:spcBef>
              <a:buNone/>
            </a:pPr>
            <a:r>
              <a:rPr lang="en-US" sz="1200" dirty="0">
                <a:solidFill>
                  <a:schemeClr val="bg1">
                    <a:lumMod val="50000"/>
                  </a:schemeClr>
                </a:solidFill>
                <a:latin typeface="Consolas"/>
                <a:ea typeface="Consolas"/>
                <a:cs typeface="Consolas"/>
                <a:sym typeface="Consolas"/>
              </a:rPr>
              <a:t>/*_book is an array of words.</a:t>
            </a:r>
            <a:endParaRPr lang="en" sz="1200" dirty="0">
              <a:solidFill>
                <a:schemeClr val="bg1">
                  <a:lumMod val="50000"/>
                </a:schemeClr>
              </a:solidFill>
              <a:latin typeface="Consolas"/>
              <a:ea typeface="Consolas"/>
              <a:cs typeface="Consolas"/>
              <a:sym typeface="Consolas"/>
            </a:endParaRPr>
          </a:p>
          <a:p>
            <a:pPr rtl="0">
              <a:spcBef>
                <a:spcPts val="0"/>
              </a:spcBef>
              <a:buNone/>
            </a:pPr>
            <a:r>
              <a:rPr lang="en" sz="1200" dirty="0">
                <a:solidFill>
                  <a:schemeClr val="bg1">
                    <a:lumMod val="50000"/>
                  </a:schemeClr>
                </a:solidFill>
                <a:latin typeface="Consolas"/>
                <a:ea typeface="Consolas"/>
                <a:cs typeface="Consolas"/>
                <a:sym typeface="Consolas"/>
              </a:rPr>
              <a:t> </a:t>
            </a:r>
            <a:r>
              <a:rPr lang="en-US" sz="1200" dirty="0">
                <a:solidFill>
                  <a:schemeClr val="bg1">
                    <a:lumMod val="50000"/>
                  </a:schemeClr>
                </a:solidFill>
                <a:latin typeface="Consolas"/>
                <a:ea typeface="Consolas"/>
                <a:cs typeface="Consolas"/>
                <a:sym typeface="Consolas"/>
              </a:rPr>
              <a:t>If </a:t>
            </a:r>
            <a:r>
              <a:rPr lang="en-US" sz="1200" dirty="0" err="1">
                <a:solidFill>
                  <a:schemeClr val="bg1">
                    <a:lumMod val="50000"/>
                  </a:schemeClr>
                </a:solidFill>
                <a:latin typeface="Consolas"/>
                <a:ea typeface="Consolas"/>
                <a:cs typeface="Consolas"/>
                <a:sym typeface="Consolas"/>
              </a:rPr>
              <a:t>currWord</a:t>
            </a:r>
            <a:r>
              <a:rPr lang="en-US" sz="1200" dirty="0">
                <a:solidFill>
                  <a:schemeClr val="bg1">
                    <a:lumMod val="50000"/>
                  </a:schemeClr>
                </a:solidFill>
                <a:latin typeface="Consolas"/>
                <a:ea typeface="Consolas"/>
                <a:cs typeface="Consolas"/>
                <a:sym typeface="Consolas"/>
              </a:rPr>
              <a:t> in _book matches a search term, </a:t>
            </a:r>
          </a:p>
          <a:p>
            <a:pPr rtl="0">
              <a:spcBef>
                <a:spcPts val="0"/>
              </a:spcBef>
              <a:buNone/>
            </a:pPr>
            <a:r>
              <a:rPr lang="en-US" sz="1200" dirty="0">
                <a:solidFill>
                  <a:schemeClr val="bg1">
                    <a:lumMod val="50000"/>
                  </a:schemeClr>
                </a:solidFill>
                <a:latin typeface="Consolas"/>
                <a:ea typeface="Consolas"/>
                <a:cs typeface="Consolas"/>
                <a:sym typeface="Consolas"/>
              </a:rPr>
              <a:t> put </a:t>
            </a:r>
            <a:r>
              <a:rPr lang="en" sz="1200" dirty="0" err="1">
                <a:solidFill>
                  <a:schemeClr val="bg1">
                    <a:lumMod val="50000"/>
                  </a:schemeClr>
                </a:solidFill>
                <a:latin typeface="Consolas"/>
                <a:ea typeface="Consolas"/>
                <a:cs typeface="Consolas"/>
                <a:sym typeface="Consolas"/>
              </a:rPr>
              <a:t>currWord</a:t>
            </a:r>
            <a:r>
              <a:rPr lang="en" sz="1200" dirty="0">
                <a:solidFill>
                  <a:schemeClr val="bg1">
                    <a:lumMod val="50000"/>
                  </a:schemeClr>
                </a:solidFill>
                <a:latin typeface="Consolas"/>
                <a:ea typeface="Consolas"/>
                <a:cs typeface="Consolas"/>
                <a:sym typeface="Consolas"/>
              </a:rPr>
              <a:t> back with </a:t>
            </a:r>
            <a:r>
              <a:rPr lang="en-US" sz="1200" dirty="0">
                <a:solidFill>
                  <a:schemeClr val="bg1">
                    <a:lumMod val="50000"/>
                  </a:schemeClr>
                </a:solidFill>
                <a:latin typeface="Consolas"/>
                <a:ea typeface="Consolas"/>
                <a:cs typeface="Consolas"/>
                <a:sym typeface="Consolas"/>
              </a:rPr>
              <a:t>u</a:t>
            </a:r>
            <a:r>
              <a:rPr lang="en" sz="1200" dirty="0">
                <a:solidFill>
                  <a:schemeClr val="bg1">
                    <a:lumMod val="50000"/>
                  </a:schemeClr>
                </a:solidFill>
                <a:latin typeface="Consolas"/>
                <a:ea typeface="Consolas"/>
                <a:cs typeface="Consolas"/>
                <a:sym typeface="Consolas"/>
              </a:rPr>
              <a:t>pdated count. </a:t>
            </a:r>
            <a:r>
              <a:rPr lang="en-US" sz="1200" dirty="0">
                <a:solidFill>
                  <a:schemeClr val="bg1">
                    <a:lumMod val="50000"/>
                  </a:schemeClr>
                </a:solidFill>
                <a:latin typeface="Consolas"/>
                <a:ea typeface="Consolas"/>
                <a:cs typeface="Consolas"/>
                <a:sym typeface="Consolas"/>
              </a:rPr>
              <a:t>B</a:t>
            </a:r>
            <a:r>
              <a:rPr lang="en" sz="1200" dirty="0">
                <a:solidFill>
                  <a:schemeClr val="bg1">
                    <a:lumMod val="50000"/>
                  </a:schemeClr>
                </a:solidFill>
                <a:latin typeface="Consolas"/>
                <a:ea typeface="Consolas"/>
                <a:cs typeface="Consolas"/>
                <a:sym typeface="Consolas"/>
              </a:rPr>
              <a:t>y using </a:t>
            </a:r>
          </a:p>
          <a:p>
            <a:pPr rtl="0">
              <a:spcBef>
                <a:spcPts val="0"/>
              </a:spcBef>
              <a:buNone/>
            </a:pPr>
            <a:r>
              <a:rPr lang="en" sz="1200" dirty="0">
                <a:solidFill>
                  <a:schemeClr val="bg1">
                    <a:lumMod val="50000"/>
                  </a:schemeClr>
                </a:solidFill>
                <a:latin typeface="Consolas"/>
                <a:ea typeface="Consolas"/>
                <a:cs typeface="Consolas"/>
                <a:sym typeface="Consolas"/>
              </a:rPr>
              <a:t> put(), we replace current entry in </a:t>
            </a:r>
            <a:r>
              <a:rPr lang="en" sz="1200" dirty="0" err="1">
                <a:solidFill>
                  <a:schemeClr val="bg1">
                    <a:lumMod val="50000"/>
                  </a:schemeClr>
                </a:solidFill>
                <a:latin typeface="Consolas"/>
                <a:ea typeface="Consolas"/>
                <a:cs typeface="Consolas"/>
                <a:sym typeface="Consolas"/>
              </a:rPr>
              <a:t>hashMap</a:t>
            </a:r>
            <a:r>
              <a:rPr lang="en" sz="1200" dirty="0">
                <a:solidFill>
                  <a:schemeClr val="bg1">
                    <a:lumMod val="50000"/>
                  </a:schemeClr>
                </a:solidFill>
                <a:latin typeface="Consolas"/>
                <a:ea typeface="Consolas"/>
                <a:cs typeface="Consolas"/>
                <a:sym typeface="Consolas"/>
              </a:rPr>
              <a:t>. </a:t>
            </a:r>
          </a:p>
          <a:p>
            <a:pPr rtl="0">
              <a:spcBef>
                <a:spcPts val="0"/>
              </a:spcBef>
              <a:buNone/>
            </a:pPr>
            <a:r>
              <a:rPr lang="en" sz="1200" dirty="0">
                <a:solidFill>
                  <a:schemeClr val="bg1">
                    <a:lumMod val="50000"/>
                  </a:schemeClr>
                </a:solidFill>
                <a:latin typeface="Consolas"/>
                <a:ea typeface="Consolas"/>
                <a:cs typeface="Consolas"/>
                <a:sym typeface="Consolas"/>
              </a:rPr>
              <a:t> </a:t>
            </a:r>
            <a:r>
              <a:rPr lang="en-US" sz="1200" dirty="0">
                <a:solidFill>
                  <a:schemeClr val="bg1">
                    <a:lumMod val="50000"/>
                  </a:schemeClr>
                </a:solidFill>
                <a:latin typeface="Consolas"/>
                <a:ea typeface="Consolas"/>
                <a:cs typeface="Consolas"/>
                <a:sym typeface="Consolas"/>
              </a:rPr>
              <a:t>N</a:t>
            </a:r>
            <a:r>
              <a:rPr lang="en" sz="1200" dirty="0" err="1">
                <a:solidFill>
                  <a:schemeClr val="bg1">
                    <a:lumMod val="50000"/>
                  </a:schemeClr>
                </a:solidFill>
                <a:latin typeface="Consolas"/>
                <a:ea typeface="Consolas"/>
                <a:cs typeface="Consolas"/>
                <a:sym typeface="Consolas"/>
              </a:rPr>
              <a:t>ote</a:t>
            </a:r>
            <a:r>
              <a:rPr lang="en" sz="1200" dirty="0">
                <a:solidFill>
                  <a:schemeClr val="bg1">
                    <a:lumMod val="50000"/>
                  </a:schemeClr>
                </a:solidFill>
                <a:latin typeface="Consolas"/>
                <a:ea typeface="Consolas"/>
                <a:cs typeface="Consolas"/>
                <a:sym typeface="Consolas"/>
              </a:rPr>
              <a:t> use of Integer rather t</a:t>
            </a:r>
            <a:r>
              <a:rPr lang="en-US" sz="1200" dirty="0" err="1">
                <a:solidFill>
                  <a:schemeClr val="bg1">
                    <a:lumMod val="50000"/>
                  </a:schemeClr>
                </a:solidFill>
                <a:latin typeface="Consolas"/>
                <a:ea typeface="Consolas"/>
                <a:cs typeface="Consolas"/>
                <a:sym typeface="Consolas"/>
              </a:rPr>
              <a:t>han</a:t>
            </a:r>
            <a:r>
              <a:rPr lang="en-US" sz="1200" dirty="0">
                <a:solidFill>
                  <a:schemeClr val="bg1">
                    <a:lumMod val="50000"/>
                  </a:schemeClr>
                </a:solidFill>
                <a:latin typeface="Consolas"/>
                <a:ea typeface="Consolas"/>
                <a:cs typeface="Consolas"/>
                <a:sym typeface="Consolas"/>
              </a:rPr>
              <a:t> </a:t>
            </a:r>
            <a:r>
              <a:rPr lang="en-US" sz="1200" dirty="0" err="1">
                <a:solidFill>
                  <a:schemeClr val="bg1">
                    <a:lumMod val="50000"/>
                  </a:schemeClr>
                </a:solidFill>
                <a:latin typeface="Consolas"/>
                <a:ea typeface="Consolas"/>
                <a:cs typeface="Consolas"/>
                <a:sym typeface="Consolas"/>
              </a:rPr>
              <a:t>int</a:t>
            </a:r>
            <a:r>
              <a:rPr lang="en-US" sz="1200" dirty="0">
                <a:solidFill>
                  <a:schemeClr val="bg1">
                    <a:lumMod val="50000"/>
                  </a:schemeClr>
                </a:solidFill>
                <a:latin typeface="Consolas"/>
                <a:ea typeface="Consolas"/>
                <a:cs typeface="Consolas"/>
                <a:sym typeface="Consolas"/>
              </a:rPr>
              <a:t> because you</a:t>
            </a:r>
          </a:p>
          <a:p>
            <a:pPr rtl="0">
              <a:spcBef>
                <a:spcPts val="0"/>
              </a:spcBef>
              <a:buNone/>
            </a:pPr>
            <a:r>
              <a:rPr lang="en-US" sz="1200" dirty="0">
                <a:solidFill>
                  <a:schemeClr val="bg1">
                    <a:lumMod val="50000"/>
                  </a:schemeClr>
                </a:solidFill>
                <a:latin typeface="Consolas"/>
                <a:ea typeface="Consolas"/>
                <a:cs typeface="Consolas"/>
                <a:sym typeface="Consolas"/>
              </a:rPr>
              <a:t> can’t use base types as generics */</a:t>
            </a:r>
            <a:endParaRPr lang="en" sz="1200" dirty="0">
              <a:solidFill>
                <a:schemeClr val="bg1">
                  <a:lumMod val="50000"/>
                </a:schemeClr>
              </a:solidFill>
              <a:latin typeface="Consolas"/>
              <a:ea typeface="Consolas"/>
              <a:cs typeface="Consolas"/>
              <a:sym typeface="Consolas"/>
            </a:endParaRPr>
          </a:p>
          <a:p>
            <a:pPr rtl="0">
              <a:spcBef>
                <a:spcPts val="0"/>
              </a:spcBef>
              <a:buNone/>
            </a:pPr>
            <a:r>
              <a:rPr lang="en" sz="1200" dirty="0">
                <a:solidFill>
                  <a:srgbClr val="0000FF"/>
                </a:solidFill>
                <a:latin typeface="Consolas"/>
                <a:ea typeface="Consolas"/>
                <a:cs typeface="Consolas"/>
                <a:sym typeface="Consolas"/>
              </a:rPr>
              <a:t>for (String currWord : _book){</a:t>
            </a:r>
          </a:p>
          <a:p>
            <a:pPr rtl="0">
              <a:spcBef>
                <a:spcPts val="0"/>
              </a:spcBef>
              <a:buNone/>
            </a:pPr>
            <a:r>
              <a:rPr lang="en" sz="1200" dirty="0">
                <a:solidFill>
                  <a:srgbClr val="0000FF"/>
                </a:solidFill>
                <a:latin typeface="Consolas"/>
                <a:ea typeface="Consolas"/>
                <a:cs typeface="Consolas"/>
                <a:sym typeface="Consolas"/>
              </a:rPr>
              <a:t>    if (countMap.containsKey(currWord){</a:t>
            </a:r>
          </a:p>
          <a:p>
            <a:pPr rtl="0">
              <a:spcBef>
                <a:spcPts val="0"/>
              </a:spcBef>
              <a:buNone/>
            </a:pPr>
            <a:r>
              <a:rPr lang="en" sz="1200" dirty="0">
                <a:solidFill>
                  <a:srgbClr val="0000FF"/>
                </a:solidFill>
                <a:latin typeface="Consolas"/>
                <a:ea typeface="Consolas"/>
                <a:cs typeface="Consolas"/>
                <a:sym typeface="Consolas"/>
              </a:rPr>
              <a:t>        Integer count = countMap.get(currWord);</a:t>
            </a:r>
          </a:p>
          <a:p>
            <a:pPr>
              <a:buNone/>
            </a:pPr>
            <a:r>
              <a:rPr lang="en" sz="1200" dirty="0">
                <a:solidFill>
                  <a:srgbClr val="0000FF"/>
                </a:solidFill>
                <a:latin typeface="Consolas"/>
                <a:ea typeface="Consolas"/>
                <a:cs typeface="Consolas"/>
                <a:sym typeface="Consolas"/>
              </a:rPr>
              <a:t>        count++;</a:t>
            </a:r>
          </a:p>
          <a:p>
            <a:pPr rtl="0">
              <a:spcBef>
                <a:spcPts val="0"/>
              </a:spcBef>
              <a:buNone/>
            </a:pPr>
            <a:r>
              <a:rPr lang="en" sz="1200" dirty="0">
                <a:solidFill>
                  <a:srgbClr val="0000FF"/>
                </a:solidFill>
                <a:latin typeface="Consolas"/>
                <a:ea typeface="Consolas"/>
                <a:cs typeface="Consolas"/>
                <a:sym typeface="Consolas"/>
              </a:rPr>
              <a:t>        countMap.put(currWord, count);</a:t>
            </a:r>
          </a:p>
          <a:p>
            <a:pPr rtl="0">
              <a:spcBef>
                <a:spcPts val="0"/>
              </a:spcBef>
              <a:buNone/>
            </a:pPr>
            <a:r>
              <a:rPr lang="en" sz="1200" dirty="0">
                <a:solidFill>
                  <a:srgbClr val="0000FF"/>
                </a:solidFill>
                <a:latin typeface="Consolas"/>
                <a:ea typeface="Consolas"/>
                <a:cs typeface="Consolas"/>
                <a:sym typeface="Consolas"/>
              </a:rPr>
              <a:t>    }</a:t>
            </a:r>
          </a:p>
          <a:p>
            <a:pPr rtl="0">
              <a:spcBef>
                <a:spcPts val="0"/>
              </a:spcBef>
              <a:buNone/>
            </a:pPr>
            <a:r>
              <a:rPr lang="en" sz="1200" dirty="0">
                <a:solidFill>
                  <a:srgbClr val="0000FF"/>
                </a:solidFill>
                <a:latin typeface="Consolas"/>
                <a:ea typeface="Consolas"/>
                <a:cs typeface="Consolas"/>
                <a:sym typeface="Consolas"/>
              </a:rPr>
              <a:t>    else{</a:t>
            </a:r>
          </a:p>
          <a:p>
            <a:pPr rtl="0">
              <a:spcBef>
                <a:spcPts val="0"/>
              </a:spcBef>
              <a:buNone/>
            </a:pPr>
            <a:r>
              <a:rPr lang="en" sz="1200" dirty="0">
                <a:solidFill>
                  <a:srgbClr val="0000FF"/>
                </a:solidFill>
                <a:latin typeface="Consolas"/>
                <a:ea typeface="Consolas"/>
                <a:cs typeface="Consolas"/>
                <a:sym typeface="Consolas"/>
              </a:rPr>
              <a:t>        </a:t>
            </a:r>
            <a:r>
              <a:rPr lang="en" sz="1200" dirty="0">
                <a:solidFill>
                  <a:schemeClr val="bg1">
                    <a:lumMod val="50000"/>
                  </a:schemeClr>
                </a:solidFill>
                <a:latin typeface="Consolas"/>
                <a:ea typeface="Consolas"/>
                <a:cs typeface="Consolas"/>
                <a:sym typeface="Consolas"/>
              </a:rPr>
              <a:t>//First time seeing word</a:t>
            </a:r>
          </a:p>
          <a:p>
            <a:pPr rtl="0">
              <a:spcBef>
                <a:spcPts val="0"/>
              </a:spcBef>
              <a:buNone/>
            </a:pPr>
            <a:r>
              <a:rPr lang="en" sz="1200" dirty="0">
                <a:solidFill>
                  <a:srgbClr val="0000FF"/>
                </a:solidFill>
                <a:latin typeface="Consolas"/>
                <a:ea typeface="Consolas"/>
                <a:cs typeface="Consolas"/>
                <a:sym typeface="Consolas"/>
              </a:rPr>
              <a:t>        countMap.put(currWord, 1);</a:t>
            </a:r>
          </a:p>
          <a:p>
            <a:pPr rtl="0">
              <a:spcBef>
                <a:spcPts val="0"/>
              </a:spcBef>
              <a:buNone/>
            </a:pPr>
            <a:r>
              <a:rPr lang="en" sz="1200" dirty="0">
                <a:solidFill>
                  <a:srgbClr val="0000FF"/>
                </a:solidFill>
                <a:latin typeface="Consolas"/>
                <a:ea typeface="Consolas"/>
                <a:cs typeface="Consolas"/>
                <a:sym typeface="Consolas"/>
              </a:rPr>
              <a:t>    }</a:t>
            </a:r>
          </a:p>
          <a:p>
            <a:pPr marL="0" indent="0" rtl="0">
              <a:spcBef>
                <a:spcPts val="0"/>
              </a:spcBef>
              <a:buNone/>
            </a:pPr>
            <a:r>
              <a:rPr lang="en" sz="1200" dirty="0">
                <a:solidFill>
                  <a:srgbClr val="0000FF"/>
                </a:solidFill>
                <a:latin typeface="Consolas"/>
                <a:ea typeface="Consolas"/>
                <a:cs typeface="Consolas"/>
                <a:sym typeface="Consolas"/>
              </a:rPr>
              <a:t>}</a:t>
            </a:r>
          </a:p>
          <a:p>
            <a:pPr lvl="0" rtl="0">
              <a:spcBef>
                <a:spcPts val="0"/>
              </a:spcBef>
              <a:buNone/>
            </a:pPr>
            <a:r>
              <a:rPr lang="en" sz="1800" dirty="0">
                <a:solidFill>
                  <a:srgbClr val="0000FF"/>
                </a:solidFill>
              </a:rPr>
              <a:t>		</a:t>
            </a:r>
          </a:p>
        </p:txBody>
      </p:sp>
      <p:sp>
        <p:nvSpPr>
          <p:cNvPr id="189" name="Shape 18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dirty="0"/>
              <a:t>Counting frequency in an Array (4/4)</a:t>
            </a:r>
          </a:p>
        </p:txBody>
      </p:sp>
      <p:cxnSp>
        <p:nvCxnSpPr>
          <p:cNvPr id="190" name="Shape 190"/>
          <p:cNvCxnSpPr/>
          <p:nvPr/>
        </p:nvCxnSpPr>
        <p:spPr>
          <a:xfrm>
            <a:off x="4572000" y="1493851"/>
            <a:ext cx="0" cy="2703599"/>
          </a:xfrm>
          <a:prstGeom prst="straightConnector1">
            <a:avLst/>
          </a:prstGeom>
          <a:noFill/>
          <a:ln w="19050" cap="flat">
            <a:solidFill>
              <a:schemeClr val="dk2"/>
            </a:solidFill>
            <a:prstDash val="solid"/>
            <a:round/>
            <a:headEnd type="none" w="lg" len="lg"/>
            <a:tailEnd type="none" w="lg" len="lg"/>
          </a:ln>
        </p:spPr>
      </p:cxnSp>
      <p:sp>
        <p:nvSpPr>
          <p:cNvPr id="191" name="Shape 191"/>
          <p:cNvSpPr txBox="1"/>
          <p:nvPr/>
        </p:nvSpPr>
        <p:spPr>
          <a:xfrm>
            <a:off x="4572000" y="1493851"/>
            <a:ext cx="4634812" cy="2703599"/>
          </a:xfrm>
          <a:prstGeom prst="rect">
            <a:avLst/>
          </a:prstGeom>
          <a:noFill/>
          <a:ln>
            <a:noFill/>
          </a:ln>
        </p:spPr>
        <p:txBody>
          <a:bodyPr lIns="91425" tIns="91425" rIns="91425" bIns="91425" anchor="t" anchorCtr="0">
            <a:noAutofit/>
          </a:bodyPr>
          <a:lstStyle/>
          <a:p>
            <a:pPr rtl="0">
              <a:spcBef>
                <a:spcPts val="0"/>
              </a:spcBef>
              <a:buNone/>
            </a:pPr>
            <a:r>
              <a:rPr lang="en" sz="1200" dirty="0">
                <a:solidFill>
                  <a:schemeClr val="dk2"/>
                </a:solidFill>
                <a:latin typeface="Consolas"/>
                <a:ea typeface="Consolas"/>
                <a:cs typeface="Consolas"/>
                <a:sym typeface="Consolas"/>
              </a:rPr>
              <a:t>/*separate method: </a:t>
            </a:r>
            <a:r>
              <a:rPr lang="en" sz="1200" dirty="0" err="1">
                <a:solidFill>
                  <a:schemeClr val="dk2"/>
                </a:solidFill>
                <a:latin typeface="Consolas"/>
                <a:ea typeface="Consolas"/>
                <a:cs typeface="Consolas"/>
                <a:sym typeface="Consolas"/>
              </a:rPr>
              <a:t>searchTerms</a:t>
            </a:r>
            <a:r>
              <a:rPr lang="en" sz="1200" dirty="0">
                <a:solidFill>
                  <a:schemeClr val="dk2"/>
                </a:solidFill>
                <a:latin typeface="Consolas"/>
                <a:ea typeface="Consolas"/>
                <a:cs typeface="Consolas"/>
                <a:sym typeface="Consolas"/>
              </a:rPr>
              <a:t> is </a:t>
            </a:r>
            <a:r>
              <a:rPr lang="en-US" sz="1200" dirty="0">
                <a:solidFill>
                  <a:schemeClr val="dk2"/>
                </a:solidFill>
                <a:latin typeface="Consolas"/>
                <a:ea typeface="Consolas"/>
                <a:cs typeface="Consolas"/>
                <a:sym typeface="Consolas"/>
              </a:rPr>
              <a:t>now an </a:t>
            </a:r>
            <a:r>
              <a:rPr lang="en" sz="1200" dirty="0">
                <a:solidFill>
                  <a:schemeClr val="dk2"/>
                </a:solidFill>
                <a:latin typeface="Consolas"/>
                <a:ea typeface="Consolas"/>
                <a:cs typeface="Consolas"/>
                <a:sym typeface="Consolas"/>
              </a:rPr>
              <a:t>array of </a:t>
            </a:r>
            <a:r>
              <a:rPr lang="en-US" sz="1200" dirty="0">
                <a:solidFill>
                  <a:schemeClr val="dk2"/>
                </a:solidFill>
                <a:latin typeface="Consolas"/>
                <a:ea typeface="Consolas"/>
                <a:cs typeface="Consolas"/>
                <a:sym typeface="Consolas"/>
              </a:rPr>
              <a:t> </a:t>
            </a:r>
            <a:r>
              <a:rPr lang="en" sz="1200" dirty="0">
                <a:solidFill>
                  <a:schemeClr val="dk2"/>
                </a:solidFill>
                <a:latin typeface="Consolas"/>
                <a:ea typeface="Consolas"/>
                <a:cs typeface="Consolas"/>
                <a:sym typeface="Consolas"/>
              </a:rPr>
              <a:t>Strings we’re counting */</a:t>
            </a:r>
            <a:endParaRPr lang="en-US" sz="1200" dirty="0">
              <a:solidFill>
                <a:schemeClr val="dk2"/>
              </a:solidFill>
              <a:latin typeface="Consolas"/>
              <a:ea typeface="Consolas"/>
              <a:cs typeface="Consolas"/>
              <a:sym typeface="Consolas"/>
            </a:endParaRPr>
          </a:p>
          <a:p>
            <a:pPr rtl="0">
              <a:spcBef>
                <a:spcPts val="0"/>
              </a:spcBef>
              <a:buNone/>
            </a:pPr>
            <a:r>
              <a:rPr lang="en-US" sz="1200" dirty="0">
                <a:solidFill>
                  <a:srgbClr val="0000FF"/>
                </a:solidFill>
                <a:latin typeface="Consolas"/>
                <a:ea typeface="Consolas"/>
                <a:cs typeface="Consolas"/>
                <a:sym typeface="Consolas"/>
              </a:rPr>
              <a:t>public void frequencies(String[] </a:t>
            </a:r>
            <a:r>
              <a:rPr lang="en-US" sz="1200" dirty="0" err="1">
                <a:solidFill>
                  <a:srgbClr val="0000FF"/>
                </a:solidFill>
                <a:latin typeface="Consolas"/>
                <a:ea typeface="Consolas"/>
                <a:cs typeface="Consolas"/>
                <a:sym typeface="Consolas"/>
              </a:rPr>
              <a:t>searchTerms</a:t>
            </a:r>
            <a:r>
              <a:rPr lang="en-US" sz="1200" dirty="0">
                <a:solidFill>
                  <a:srgbClr val="0000FF"/>
                </a:solidFill>
                <a:latin typeface="Consolas"/>
                <a:ea typeface="Consolas"/>
                <a:cs typeface="Consolas"/>
                <a:sym typeface="Consolas"/>
              </a:rPr>
              <a:t>) {</a:t>
            </a:r>
          </a:p>
          <a:p>
            <a:pPr rtl="0">
              <a:spcBef>
                <a:spcPts val="0"/>
              </a:spcBef>
              <a:buNone/>
            </a:pPr>
            <a:r>
              <a:rPr lang="en-US" sz="1200" dirty="0">
                <a:solidFill>
                  <a:srgbClr val="0000FF"/>
                </a:solidFill>
                <a:latin typeface="Consolas"/>
                <a:ea typeface="Consolas"/>
                <a:cs typeface="Consolas"/>
                <a:sym typeface="Consolas"/>
              </a:rPr>
              <a:t>    </a:t>
            </a:r>
            <a:r>
              <a:rPr lang="en" sz="1200" dirty="0">
                <a:solidFill>
                  <a:srgbClr val="0000FF"/>
                </a:solidFill>
                <a:latin typeface="Consolas"/>
                <a:ea typeface="Consolas"/>
                <a:cs typeface="Consolas"/>
                <a:sym typeface="Consolas"/>
              </a:rPr>
              <a:t>for (String word : </a:t>
            </a:r>
            <a:r>
              <a:rPr lang="en" sz="1200" dirty="0" err="1">
                <a:solidFill>
                  <a:srgbClr val="0000FF"/>
                </a:solidFill>
                <a:latin typeface="Consolas"/>
                <a:ea typeface="Consolas"/>
                <a:cs typeface="Consolas"/>
                <a:sym typeface="Consolas"/>
              </a:rPr>
              <a:t>searchTerms</a:t>
            </a:r>
            <a:r>
              <a:rPr lang="en" sz="1200" dirty="0">
                <a:solidFill>
                  <a:srgbClr val="0000FF"/>
                </a:solidFill>
                <a:latin typeface="Consolas"/>
                <a:ea typeface="Consolas"/>
                <a:cs typeface="Consolas"/>
                <a:sym typeface="Consolas"/>
              </a:rPr>
              <a:t>){</a:t>
            </a:r>
            <a:endParaRPr lang="en" sz="1200" dirty="0">
              <a:solidFill>
                <a:schemeClr val="tx1"/>
              </a:solidFill>
              <a:latin typeface="Consolas"/>
              <a:ea typeface="Consolas"/>
              <a:cs typeface="Consolas"/>
              <a:sym typeface="Consolas"/>
            </a:endParaRPr>
          </a:p>
          <a:p>
            <a:pPr rtl="0">
              <a:spcBef>
                <a:spcPts val="0"/>
              </a:spcBef>
              <a:buNone/>
            </a:pPr>
            <a:r>
              <a:rPr lang="en" sz="1200" dirty="0">
                <a:solidFill>
                  <a:srgbClr val="0000FF"/>
                </a:solidFill>
                <a:latin typeface="Consolas"/>
                <a:ea typeface="Consolas"/>
                <a:cs typeface="Consolas"/>
                <a:sym typeface="Consolas"/>
              </a:rPr>
              <a:t>    </a:t>
            </a:r>
            <a:r>
              <a:rPr lang="en-US" sz="1200" dirty="0">
                <a:solidFill>
                  <a:srgbClr val="0000FF"/>
                </a:solidFill>
                <a:latin typeface="Consolas"/>
                <a:ea typeface="Consolas"/>
                <a:cs typeface="Consolas"/>
                <a:sym typeface="Consolas"/>
              </a:rPr>
              <a:t>   </a:t>
            </a:r>
            <a:r>
              <a:rPr lang="en" sz="1200" dirty="0">
                <a:solidFill>
                  <a:srgbClr val="0000FF"/>
                </a:solidFill>
                <a:latin typeface="Consolas"/>
                <a:ea typeface="Consolas"/>
                <a:cs typeface="Consolas"/>
                <a:sym typeface="Consolas"/>
              </a:rPr>
              <a:t>Integer freq = countMap.get(word);</a:t>
            </a:r>
            <a:endParaRPr lang="en" sz="1200" dirty="0">
              <a:solidFill>
                <a:schemeClr val="tx1"/>
              </a:solidFill>
              <a:latin typeface="Consolas"/>
              <a:ea typeface="Consolas"/>
              <a:cs typeface="Consolas"/>
              <a:sym typeface="Consolas"/>
            </a:endParaRPr>
          </a:p>
          <a:p>
            <a:pPr rtl="0">
              <a:spcBef>
                <a:spcPts val="0"/>
              </a:spcBef>
              <a:buNone/>
            </a:pPr>
            <a:r>
              <a:rPr lang="en" sz="1200" dirty="0">
                <a:solidFill>
                  <a:srgbClr val="0000FF"/>
                </a:solidFill>
                <a:latin typeface="Consolas"/>
                <a:ea typeface="Consolas"/>
                <a:cs typeface="Consolas"/>
                <a:sym typeface="Consolas"/>
              </a:rPr>
              <a:t>    </a:t>
            </a:r>
            <a:r>
              <a:rPr lang="en-US" sz="1200" dirty="0">
                <a:solidFill>
                  <a:srgbClr val="0000FF"/>
                </a:solidFill>
                <a:latin typeface="Consolas"/>
                <a:ea typeface="Consolas"/>
                <a:cs typeface="Consolas"/>
                <a:sym typeface="Consolas"/>
              </a:rPr>
              <a:t>   </a:t>
            </a:r>
            <a:r>
              <a:rPr lang="en" sz="1200" dirty="0">
                <a:solidFill>
                  <a:srgbClr val="0000FF"/>
                </a:solidFill>
                <a:latin typeface="Consolas"/>
                <a:ea typeface="Consolas"/>
                <a:cs typeface="Consolas"/>
                <a:sym typeface="Consolas"/>
              </a:rPr>
              <a:t>if (freq == null){</a:t>
            </a:r>
            <a:endParaRPr lang="en" sz="1200" dirty="0">
              <a:solidFill>
                <a:schemeClr val="tx1"/>
              </a:solidFill>
              <a:latin typeface="Consolas"/>
              <a:ea typeface="Consolas"/>
              <a:cs typeface="Consolas"/>
              <a:sym typeface="Consolas"/>
            </a:endParaRPr>
          </a:p>
          <a:p>
            <a:pPr rtl="0">
              <a:spcBef>
                <a:spcPts val="0"/>
              </a:spcBef>
              <a:buNone/>
            </a:pPr>
            <a:r>
              <a:rPr lang="en" sz="1200" dirty="0">
                <a:solidFill>
                  <a:srgbClr val="0000FF"/>
                </a:solidFill>
                <a:latin typeface="Consolas"/>
                <a:ea typeface="Consolas"/>
                <a:cs typeface="Consolas"/>
                <a:sym typeface="Consolas"/>
              </a:rPr>
              <a:t>        </a:t>
            </a:r>
            <a:r>
              <a:rPr lang="en-US" sz="1200" dirty="0">
                <a:solidFill>
                  <a:srgbClr val="0000FF"/>
                </a:solidFill>
                <a:latin typeface="Consolas"/>
                <a:ea typeface="Consolas"/>
                <a:cs typeface="Consolas"/>
                <a:sym typeface="Consolas"/>
              </a:rPr>
              <a:t>  </a:t>
            </a:r>
            <a:r>
              <a:rPr lang="en" sz="1200" dirty="0" err="1">
                <a:solidFill>
                  <a:srgbClr val="0000FF"/>
                </a:solidFill>
                <a:latin typeface="Consolas"/>
                <a:ea typeface="Consolas"/>
                <a:cs typeface="Consolas"/>
                <a:sym typeface="Consolas"/>
              </a:rPr>
              <a:t>freq</a:t>
            </a:r>
            <a:r>
              <a:rPr lang="en" sz="1200" dirty="0">
                <a:solidFill>
                  <a:srgbClr val="0000FF"/>
                </a:solidFill>
                <a:latin typeface="Consolas"/>
                <a:ea typeface="Consolas"/>
                <a:cs typeface="Consolas"/>
                <a:sym typeface="Consolas"/>
              </a:rPr>
              <a:t> = 0;</a:t>
            </a:r>
            <a:endParaRPr lang="en" sz="1200" dirty="0">
              <a:solidFill>
                <a:schemeClr val="tx1"/>
              </a:solidFill>
              <a:latin typeface="Consolas"/>
              <a:ea typeface="Consolas"/>
              <a:cs typeface="Consolas"/>
              <a:sym typeface="Consolas"/>
            </a:endParaRPr>
          </a:p>
          <a:p>
            <a:pPr rtl="0">
              <a:spcBef>
                <a:spcPts val="0"/>
              </a:spcBef>
              <a:buNone/>
            </a:pPr>
            <a:r>
              <a:rPr lang="en" sz="1200" dirty="0">
                <a:solidFill>
                  <a:srgbClr val="0000FF"/>
                </a:solidFill>
                <a:latin typeface="Consolas"/>
                <a:ea typeface="Consolas"/>
                <a:cs typeface="Consolas"/>
                <a:sym typeface="Consolas"/>
              </a:rPr>
              <a:t>    </a:t>
            </a:r>
            <a:r>
              <a:rPr lang="en-US" sz="1200" dirty="0">
                <a:solidFill>
                  <a:srgbClr val="0000FF"/>
                </a:solidFill>
                <a:latin typeface="Consolas"/>
                <a:ea typeface="Consolas"/>
                <a:cs typeface="Consolas"/>
                <a:sym typeface="Consolas"/>
              </a:rPr>
              <a:t>    </a:t>
            </a:r>
            <a:r>
              <a:rPr lang="en" sz="1200" dirty="0">
                <a:solidFill>
                  <a:srgbClr val="0000FF"/>
                </a:solidFill>
                <a:latin typeface="Consolas"/>
                <a:ea typeface="Consolas"/>
                <a:cs typeface="Consolas"/>
                <a:sym typeface="Consolas"/>
              </a:rPr>
              <a:t>}</a:t>
            </a:r>
            <a:endParaRPr lang="en" sz="1200" dirty="0">
              <a:solidFill>
                <a:schemeClr val="tx1"/>
              </a:solidFill>
              <a:latin typeface="Consolas"/>
              <a:ea typeface="Consolas"/>
              <a:cs typeface="Consolas"/>
              <a:sym typeface="Consolas"/>
            </a:endParaRPr>
          </a:p>
          <a:p>
            <a:pPr rtl="0">
              <a:spcBef>
                <a:spcPts val="0"/>
              </a:spcBef>
              <a:buNone/>
            </a:pPr>
            <a:r>
              <a:rPr lang="en" sz="1200" dirty="0">
                <a:solidFill>
                  <a:srgbClr val="0000FF"/>
                </a:solidFill>
                <a:latin typeface="Consolas"/>
                <a:ea typeface="Consolas"/>
                <a:cs typeface="Consolas"/>
                <a:sym typeface="Consolas"/>
              </a:rPr>
              <a:t>    </a:t>
            </a:r>
            <a:r>
              <a:rPr lang="en-US" sz="1200" dirty="0">
                <a:solidFill>
                  <a:srgbClr val="0000FF"/>
                </a:solidFill>
                <a:latin typeface="Consolas"/>
                <a:ea typeface="Consolas"/>
                <a:cs typeface="Consolas"/>
                <a:sym typeface="Consolas"/>
              </a:rPr>
              <a:t>    </a:t>
            </a:r>
            <a:r>
              <a:rPr lang="en" sz="1200" dirty="0" err="1">
                <a:solidFill>
                  <a:srgbClr val="0000FF"/>
                </a:solidFill>
                <a:latin typeface="Consolas"/>
                <a:ea typeface="Consolas"/>
                <a:cs typeface="Consolas"/>
                <a:sym typeface="Consolas"/>
              </a:rPr>
              <a:t>System.out.println</a:t>
            </a:r>
            <a:r>
              <a:rPr lang="en" sz="1200" dirty="0">
                <a:solidFill>
                  <a:srgbClr val="0000FF"/>
                </a:solidFill>
                <a:latin typeface="Consolas"/>
                <a:ea typeface="Consolas"/>
                <a:cs typeface="Consolas"/>
                <a:sym typeface="Consolas"/>
              </a:rPr>
              <a:t>(word + “ shows up</a:t>
            </a:r>
            <a:r>
              <a:rPr lang="en-US" sz="1200" dirty="0">
                <a:solidFill>
                  <a:srgbClr val="0000FF"/>
                </a:solidFill>
                <a:latin typeface="Consolas"/>
                <a:ea typeface="Consolas"/>
                <a:cs typeface="Consolas"/>
                <a:sym typeface="Consolas"/>
              </a:rPr>
              <a:t> ”</a:t>
            </a:r>
            <a:r>
              <a:rPr lang="en" sz="1200" dirty="0">
                <a:solidFill>
                  <a:srgbClr val="0000FF"/>
                </a:solidFill>
                <a:latin typeface="Consolas"/>
                <a:ea typeface="Consolas"/>
                <a:cs typeface="Consolas"/>
                <a:sym typeface="Consolas"/>
              </a:rPr>
              <a:t> +         	freq + “ times!”);</a:t>
            </a:r>
            <a:endParaRPr lang="en" sz="1200" dirty="0">
              <a:solidFill>
                <a:schemeClr val="tx1"/>
              </a:solidFill>
              <a:latin typeface="Consolas"/>
              <a:ea typeface="Consolas"/>
              <a:cs typeface="Consolas"/>
              <a:sym typeface="Consolas"/>
            </a:endParaRPr>
          </a:p>
          <a:p>
            <a:pPr rtl="0">
              <a:spcBef>
                <a:spcPts val="0"/>
              </a:spcBef>
              <a:buNone/>
            </a:pPr>
            <a:r>
              <a:rPr lang="en-US" sz="1200" dirty="0">
                <a:solidFill>
                  <a:srgbClr val="0000FF"/>
                </a:solidFill>
                <a:latin typeface="Consolas"/>
                <a:ea typeface="Consolas"/>
                <a:cs typeface="Consolas"/>
                <a:sym typeface="Consolas"/>
              </a:rPr>
              <a:t>     </a:t>
            </a:r>
            <a:r>
              <a:rPr lang="en" sz="1200" dirty="0">
                <a:solidFill>
                  <a:srgbClr val="0000FF"/>
                </a:solidFill>
                <a:latin typeface="Consolas"/>
                <a:ea typeface="Consolas"/>
                <a:cs typeface="Consolas"/>
                <a:sym typeface="Consolas"/>
              </a:rPr>
              <a:t>}</a:t>
            </a:r>
            <a:endParaRPr lang="en-US" sz="1200" dirty="0">
              <a:solidFill>
                <a:srgbClr val="0000FF"/>
              </a:solidFill>
              <a:latin typeface="Consolas"/>
              <a:ea typeface="Consolas"/>
              <a:cs typeface="Consolas"/>
              <a:sym typeface="Consolas"/>
            </a:endParaRPr>
          </a:p>
          <a:p>
            <a:pPr rtl="0">
              <a:spcBef>
                <a:spcPts val="0"/>
              </a:spcBef>
              <a:buNone/>
            </a:pPr>
            <a:r>
              <a:rPr lang="en-US" sz="1200" dirty="0">
                <a:solidFill>
                  <a:srgbClr val="0000FF"/>
                </a:solidFill>
                <a:latin typeface="Consolas"/>
                <a:ea typeface="Consolas"/>
                <a:cs typeface="Consolas"/>
                <a:sym typeface="Consolas"/>
              </a:rPr>
              <a:t>}</a:t>
            </a:r>
          </a:p>
          <a:p>
            <a:pPr rtl="0">
              <a:spcBef>
                <a:spcPts val="0"/>
              </a:spcBef>
              <a:buNone/>
            </a:pPr>
            <a:endParaRPr sz="1200" dirty="0">
              <a:solidFill>
                <a:srgbClr val="0000FF"/>
              </a:solidFill>
              <a:latin typeface="Consolas"/>
              <a:ea typeface="Consolas"/>
              <a:cs typeface="Consolas"/>
              <a:sym typeface="Consolas"/>
            </a:endParaRPr>
          </a:p>
          <a:p>
            <a:pPr rtl="0">
              <a:spcBef>
                <a:spcPts val="0"/>
              </a:spcBef>
              <a:buNone/>
            </a:pPr>
            <a:r>
              <a:rPr lang="en" sz="1800" dirty="0">
                <a:latin typeface="arial"/>
                <a:ea typeface="Consolas"/>
                <a:cs typeface="Consolas"/>
                <a:sym typeface="Consolas"/>
              </a:rPr>
              <a:t>Despite increase in search terms, still</a:t>
            </a:r>
            <a:r>
              <a:rPr lang="en-US" sz="1800" dirty="0">
                <a:latin typeface="arial"/>
                <a:ea typeface="Consolas"/>
                <a:cs typeface="Consolas"/>
                <a:sym typeface="Consolas"/>
              </a:rPr>
              <a:t> </a:t>
            </a:r>
            <a:r>
              <a:rPr lang="en" sz="1800" dirty="0">
                <a:solidFill>
                  <a:srgbClr val="FF0000"/>
                </a:solidFill>
                <a:latin typeface="Arial" charset="0"/>
                <a:ea typeface="Arial" charset="0"/>
                <a:cs typeface="Arial" charset="0"/>
                <a:sym typeface="Consolas"/>
              </a:rPr>
              <a:t>O(n)</a:t>
            </a:r>
          </a:p>
        </p:txBody>
      </p:sp>
    </p:spTree>
    <p:extLst>
      <p:ext uri="{BB962C8B-B14F-4D97-AF65-F5344CB8AC3E}">
        <p14:creationId xmlns:p14="http://schemas.microsoft.com/office/powerpoint/2010/main" val="2327042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8">
                                            <p:txEl>
                                              <p:pRg st="0" end="0"/>
                                            </p:txEl>
                                          </p:spTgt>
                                        </p:tgtEl>
                                        <p:attrNameLst>
                                          <p:attrName>style.visibility</p:attrName>
                                        </p:attrNameLst>
                                      </p:cBhvr>
                                      <p:to>
                                        <p:strVal val="visible"/>
                                      </p:to>
                                    </p:set>
                                    <p:animEffect transition="in" filter="fade">
                                      <p:cBhvr>
                                        <p:cTn id="7" dur="500"/>
                                        <p:tgtEl>
                                          <p:spTgt spid="1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8">
                                            <p:txEl>
                                              <p:pRg st="1" end="1"/>
                                            </p:txEl>
                                          </p:spTgt>
                                        </p:tgtEl>
                                        <p:attrNameLst>
                                          <p:attrName>style.visibility</p:attrName>
                                        </p:attrNameLst>
                                      </p:cBhvr>
                                      <p:to>
                                        <p:strVal val="visible"/>
                                      </p:to>
                                    </p:set>
                                    <p:animEffect transition="in" filter="fade">
                                      <p:cBhvr>
                                        <p:cTn id="12" dur="500"/>
                                        <p:tgtEl>
                                          <p:spTgt spid="188">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88">
                                            <p:txEl>
                                              <p:pRg st="2" end="2"/>
                                            </p:txEl>
                                          </p:spTgt>
                                        </p:tgtEl>
                                        <p:attrNameLst>
                                          <p:attrName>style.visibility</p:attrName>
                                        </p:attrNameLst>
                                      </p:cBhvr>
                                      <p:to>
                                        <p:strVal val="visible"/>
                                      </p:to>
                                    </p:set>
                                    <p:animEffect transition="in" filter="fade">
                                      <p:cBhvr>
                                        <p:cTn id="15" dur="500"/>
                                        <p:tgtEl>
                                          <p:spTgt spid="188">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88">
                                            <p:txEl>
                                              <p:pRg st="3" end="3"/>
                                            </p:txEl>
                                          </p:spTgt>
                                        </p:tgtEl>
                                        <p:attrNameLst>
                                          <p:attrName>style.visibility</p:attrName>
                                        </p:attrNameLst>
                                      </p:cBhvr>
                                      <p:to>
                                        <p:strVal val="visible"/>
                                      </p:to>
                                    </p:set>
                                    <p:animEffect transition="in" filter="fade">
                                      <p:cBhvr>
                                        <p:cTn id="18" dur="500"/>
                                        <p:tgtEl>
                                          <p:spTgt spid="188">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88">
                                            <p:txEl>
                                              <p:pRg st="4" end="4"/>
                                            </p:txEl>
                                          </p:spTgt>
                                        </p:tgtEl>
                                        <p:attrNameLst>
                                          <p:attrName>style.visibility</p:attrName>
                                        </p:attrNameLst>
                                      </p:cBhvr>
                                      <p:to>
                                        <p:strVal val="visible"/>
                                      </p:to>
                                    </p:set>
                                    <p:animEffect transition="in" filter="fade">
                                      <p:cBhvr>
                                        <p:cTn id="21" dur="500"/>
                                        <p:tgtEl>
                                          <p:spTgt spid="188">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88">
                                            <p:txEl>
                                              <p:pRg st="5" end="5"/>
                                            </p:txEl>
                                          </p:spTgt>
                                        </p:tgtEl>
                                        <p:attrNameLst>
                                          <p:attrName>style.visibility</p:attrName>
                                        </p:attrNameLst>
                                      </p:cBhvr>
                                      <p:to>
                                        <p:strVal val="visible"/>
                                      </p:to>
                                    </p:set>
                                    <p:animEffect transition="in" filter="fade">
                                      <p:cBhvr>
                                        <p:cTn id="24" dur="500"/>
                                        <p:tgtEl>
                                          <p:spTgt spid="188">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88">
                                            <p:txEl>
                                              <p:pRg st="6" end="6"/>
                                            </p:txEl>
                                          </p:spTgt>
                                        </p:tgtEl>
                                        <p:attrNameLst>
                                          <p:attrName>style.visibility</p:attrName>
                                        </p:attrNameLst>
                                      </p:cBhvr>
                                      <p:to>
                                        <p:strVal val="visible"/>
                                      </p:to>
                                    </p:set>
                                    <p:animEffect transition="in" filter="fade">
                                      <p:cBhvr>
                                        <p:cTn id="27" dur="500"/>
                                        <p:tgtEl>
                                          <p:spTgt spid="188">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88">
                                            <p:txEl>
                                              <p:pRg st="7" end="7"/>
                                            </p:txEl>
                                          </p:spTgt>
                                        </p:tgtEl>
                                        <p:attrNameLst>
                                          <p:attrName>style.visibility</p:attrName>
                                        </p:attrNameLst>
                                      </p:cBhvr>
                                      <p:to>
                                        <p:strVal val="visible"/>
                                      </p:to>
                                    </p:set>
                                    <p:animEffect transition="in" filter="fade">
                                      <p:cBhvr>
                                        <p:cTn id="30" dur="500"/>
                                        <p:tgtEl>
                                          <p:spTgt spid="188">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188">
                                            <p:txEl>
                                              <p:pRg st="8" end="8"/>
                                            </p:txEl>
                                          </p:spTgt>
                                        </p:tgtEl>
                                        <p:attrNameLst>
                                          <p:attrName>style.visibility</p:attrName>
                                        </p:attrNameLst>
                                      </p:cBhvr>
                                      <p:to>
                                        <p:strVal val="visible"/>
                                      </p:to>
                                    </p:set>
                                    <p:animEffect transition="in" filter="fade">
                                      <p:cBhvr>
                                        <p:cTn id="33" dur="500"/>
                                        <p:tgtEl>
                                          <p:spTgt spid="188">
                                            <p:txEl>
                                              <p:pRg st="8" end="8"/>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88">
                                            <p:txEl>
                                              <p:pRg st="9" end="9"/>
                                            </p:txEl>
                                          </p:spTgt>
                                        </p:tgtEl>
                                        <p:attrNameLst>
                                          <p:attrName>style.visibility</p:attrName>
                                        </p:attrNameLst>
                                      </p:cBhvr>
                                      <p:to>
                                        <p:strVal val="visible"/>
                                      </p:to>
                                    </p:set>
                                    <p:animEffect transition="in" filter="fade">
                                      <p:cBhvr>
                                        <p:cTn id="36" dur="500"/>
                                        <p:tgtEl>
                                          <p:spTgt spid="188">
                                            <p:txEl>
                                              <p:pRg st="9" end="9"/>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188">
                                            <p:txEl>
                                              <p:pRg st="10" end="10"/>
                                            </p:txEl>
                                          </p:spTgt>
                                        </p:tgtEl>
                                        <p:attrNameLst>
                                          <p:attrName>style.visibility</p:attrName>
                                        </p:attrNameLst>
                                      </p:cBhvr>
                                      <p:to>
                                        <p:strVal val="visible"/>
                                      </p:to>
                                    </p:set>
                                    <p:animEffect transition="in" filter="fade">
                                      <p:cBhvr>
                                        <p:cTn id="39" dur="500"/>
                                        <p:tgtEl>
                                          <p:spTgt spid="188">
                                            <p:txEl>
                                              <p:pRg st="10" end="10"/>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188">
                                            <p:txEl>
                                              <p:pRg st="11" end="11"/>
                                            </p:txEl>
                                          </p:spTgt>
                                        </p:tgtEl>
                                        <p:attrNameLst>
                                          <p:attrName>style.visibility</p:attrName>
                                        </p:attrNameLst>
                                      </p:cBhvr>
                                      <p:to>
                                        <p:strVal val="visible"/>
                                      </p:to>
                                    </p:set>
                                    <p:animEffect transition="in" filter="fade">
                                      <p:cBhvr>
                                        <p:cTn id="42" dur="500"/>
                                        <p:tgtEl>
                                          <p:spTgt spid="188">
                                            <p:txEl>
                                              <p:pRg st="11" end="11"/>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188">
                                            <p:txEl>
                                              <p:pRg st="12" end="12"/>
                                            </p:txEl>
                                          </p:spTgt>
                                        </p:tgtEl>
                                        <p:attrNameLst>
                                          <p:attrName>style.visibility</p:attrName>
                                        </p:attrNameLst>
                                      </p:cBhvr>
                                      <p:to>
                                        <p:strVal val="visible"/>
                                      </p:to>
                                    </p:set>
                                    <p:animEffect transition="in" filter="fade">
                                      <p:cBhvr>
                                        <p:cTn id="45" dur="500"/>
                                        <p:tgtEl>
                                          <p:spTgt spid="188">
                                            <p:txEl>
                                              <p:pRg st="12" end="12"/>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188">
                                            <p:txEl>
                                              <p:pRg st="13" end="13"/>
                                            </p:txEl>
                                          </p:spTgt>
                                        </p:tgtEl>
                                        <p:attrNameLst>
                                          <p:attrName>style.visibility</p:attrName>
                                        </p:attrNameLst>
                                      </p:cBhvr>
                                      <p:to>
                                        <p:strVal val="visible"/>
                                      </p:to>
                                    </p:set>
                                    <p:animEffect transition="in" filter="fade">
                                      <p:cBhvr>
                                        <p:cTn id="48" dur="500"/>
                                        <p:tgtEl>
                                          <p:spTgt spid="188">
                                            <p:txEl>
                                              <p:pRg st="13" end="13"/>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188">
                                            <p:txEl>
                                              <p:pRg st="14" end="14"/>
                                            </p:txEl>
                                          </p:spTgt>
                                        </p:tgtEl>
                                        <p:attrNameLst>
                                          <p:attrName>style.visibility</p:attrName>
                                        </p:attrNameLst>
                                      </p:cBhvr>
                                      <p:to>
                                        <p:strVal val="visible"/>
                                      </p:to>
                                    </p:set>
                                    <p:animEffect transition="in" filter="fade">
                                      <p:cBhvr>
                                        <p:cTn id="51" dur="500"/>
                                        <p:tgtEl>
                                          <p:spTgt spid="188">
                                            <p:txEl>
                                              <p:pRg st="14" end="14"/>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188">
                                            <p:txEl>
                                              <p:pRg st="15" end="15"/>
                                            </p:txEl>
                                          </p:spTgt>
                                        </p:tgtEl>
                                        <p:attrNameLst>
                                          <p:attrName>style.visibility</p:attrName>
                                        </p:attrNameLst>
                                      </p:cBhvr>
                                      <p:to>
                                        <p:strVal val="visible"/>
                                      </p:to>
                                    </p:set>
                                    <p:animEffect transition="in" filter="fade">
                                      <p:cBhvr>
                                        <p:cTn id="54" dur="500"/>
                                        <p:tgtEl>
                                          <p:spTgt spid="188">
                                            <p:txEl>
                                              <p:pRg st="15" end="15"/>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188">
                                            <p:txEl>
                                              <p:pRg st="16" end="16"/>
                                            </p:txEl>
                                          </p:spTgt>
                                        </p:tgtEl>
                                        <p:attrNameLst>
                                          <p:attrName>style.visibility</p:attrName>
                                        </p:attrNameLst>
                                      </p:cBhvr>
                                      <p:to>
                                        <p:strVal val="visible"/>
                                      </p:to>
                                    </p:set>
                                    <p:animEffect transition="in" filter="fade">
                                      <p:cBhvr>
                                        <p:cTn id="57" dur="500"/>
                                        <p:tgtEl>
                                          <p:spTgt spid="188">
                                            <p:txEl>
                                              <p:pRg st="16" end="16"/>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188">
                                            <p:txEl>
                                              <p:pRg st="17" end="17"/>
                                            </p:txEl>
                                          </p:spTgt>
                                        </p:tgtEl>
                                        <p:attrNameLst>
                                          <p:attrName>style.visibility</p:attrName>
                                        </p:attrNameLst>
                                      </p:cBhvr>
                                      <p:to>
                                        <p:strVal val="visible"/>
                                      </p:to>
                                    </p:set>
                                    <p:animEffect transition="in" filter="fade">
                                      <p:cBhvr>
                                        <p:cTn id="60" dur="500"/>
                                        <p:tgtEl>
                                          <p:spTgt spid="188">
                                            <p:txEl>
                                              <p:pRg st="17" end="17"/>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190"/>
                                        </p:tgtEl>
                                        <p:attrNameLst>
                                          <p:attrName>style.visibility</p:attrName>
                                        </p:attrNameLst>
                                      </p:cBhvr>
                                      <p:to>
                                        <p:strVal val="visible"/>
                                      </p:to>
                                    </p:set>
                                    <p:animEffect transition="in" filter="fade">
                                      <p:cBhvr>
                                        <p:cTn id="63" dur="500"/>
                                        <p:tgtEl>
                                          <p:spTgt spid="190"/>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191">
                                            <p:txEl>
                                              <p:pRg st="0" end="0"/>
                                            </p:txEl>
                                          </p:spTgt>
                                        </p:tgtEl>
                                        <p:attrNameLst>
                                          <p:attrName>style.visibility</p:attrName>
                                        </p:attrNameLst>
                                      </p:cBhvr>
                                      <p:to>
                                        <p:strVal val="visible"/>
                                      </p:to>
                                    </p:set>
                                    <p:animEffect transition="in" filter="fade">
                                      <p:cBhvr>
                                        <p:cTn id="68" dur="500"/>
                                        <p:tgtEl>
                                          <p:spTgt spid="191">
                                            <p:txEl>
                                              <p:pRg st="0" end="0"/>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191">
                                            <p:txEl>
                                              <p:pRg st="1" end="1"/>
                                            </p:txEl>
                                          </p:spTgt>
                                        </p:tgtEl>
                                        <p:attrNameLst>
                                          <p:attrName>style.visibility</p:attrName>
                                        </p:attrNameLst>
                                      </p:cBhvr>
                                      <p:to>
                                        <p:strVal val="visible"/>
                                      </p:to>
                                    </p:set>
                                    <p:animEffect transition="in" filter="fade">
                                      <p:cBhvr>
                                        <p:cTn id="73" dur="500"/>
                                        <p:tgtEl>
                                          <p:spTgt spid="191">
                                            <p:txEl>
                                              <p:pRg st="1" end="1"/>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191">
                                            <p:txEl>
                                              <p:pRg st="2" end="2"/>
                                            </p:txEl>
                                          </p:spTgt>
                                        </p:tgtEl>
                                        <p:attrNameLst>
                                          <p:attrName>style.visibility</p:attrName>
                                        </p:attrNameLst>
                                      </p:cBhvr>
                                      <p:to>
                                        <p:strVal val="visible"/>
                                      </p:to>
                                    </p:set>
                                    <p:animEffect transition="in" filter="fade">
                                      <p:cBhvr>
                                        <p:cTn id="76" dur="500"/>
                                        <p:tgtEl>
                                          <p:spTgt spid="191">
                                            <p:txEl>
                                              <p:pRg st="2" end="2"/>
                                            </p:txEl>
                                          </p:spTgt>
                                        </p:tgtEl>
                                      </p:cBhvr>
                                    </p:animEffect>
                                  </p:childTnLst>
                                </p:cTn>
                              </p:par>
                              <p:par>
                                <p:cTn id="77" presetID="10" presetClass="entr" presetSubtype="0" fill="hold" nodeType="withEffect">
                                  <p:stCondLst>
                                    <p:cond delay="0"/>
                                  </p:stCondLst>
                                  <p:childTnLst>
                                    <p:set>
                                      <p:cBhvr>
                                        <p:cTn id="78" dur="1" fill="hold">
                                          <p:stCondLst>
                                            <p:cond delay="0"/>
                                          </p:stCondLst>
                                        </p:cTn>
                                        <p:tgtEl>
                                          <p:spTgt spid="191">
                                            <p:txEl>
                                              <p:pRg st="3" end="3"/>
                                            </p:txEl>
                                          </p:spTgt>
                                        </p:tgtEl>
                                        <p:attrNameLst>
                                          <p:attrName>style.visibility</p:attrName>
                                        </p:attrNameLst>
                                      </p:cBhvr>
                                      <p:to>
                                        <p:strVal val="visible"/>
                                      </p:to>
                                    </p:set>
                                    <p:animEffect transition="in" filter="fade">
                                      <p:cBhvr>
                                        <p:cTn id="79" dur="500"/>
                                        <p:tgtEl>
                                          <p:spTgt spid="191">
                                            <p:txEl>
                                              <p:pRg st="3" end="3"/>
                                            </p:txEl>
                                          </p:spTgt>
                                        </p:tgtEl>
                                      </p:cBhvr>
                                    </p:animEffect>
                                  </p:childTnLst>
                                </p:cTn>
                              </p:par>
                              <p:par>
                                <p:cTn id="80" presetID="10" presetClass="entr" presetSubtype="0" fill="hold" nodeType="withEffect">
                                  <p:stCondLst>
                                    <p:cond delay="0"/>
                                  </p:stCondLst>
                                  <p:childTnLst>
                                    <p:set>
                                      <p:cBhvr>
                                        <p:cTn id="81" dur="1" fill="hold">
                                          <p:stCondLst>
                                            <p:cond delay="0"/>
                                          </p:stCondLst>
                                        </p:cTn>
                                        <p:tgtEl>
                                          <p:spTgt spid="191">
                                            <p:txEl>
                                              <p:pRg st="4" end="4"/>
                                            </p:txEl>
                                          </p:spTgt>
                                        </p:tgtEl>
                                        <p:attrNameLst>
                                          <p:attrName>style.visibility</p:attrName>
                                        </p:attrNameLst>
                                      </p:cBhvr>
                                      <p:to>
                                        <p:strVal val="visible"/>
                                      </p:to>
                                    </p:set>
                                    <p:animEffect transition="in" filter="fade">
                                      <p:cBhvr>
                                        <p:cTn id="82" dur="500"/>
                                        <p:tgtEl>
                                          <p:spTgt spid="191">
                                            <p:txEl>
                                              <p:pRg st="4" end="4"/>
                                            </p:txEl>
                                          </p:spTgt>
                                        </p:tgtEl>
                                      </p:cBhvr>
                                    </p:animEffect>
                                  </p:childTnLst>
                                </p:cTn>
                              </p:par>
                              <p:par>
                                <p:cTn id="83" presetID="10" presetClass="entr" presetSubtype="0" fill="hold" nodeType="withEffect">
                                  <p:stCondLst>
                                    <p:cond delay="0"/>
                                  </p:stCondLst>
                                  <p:childTnLst>
                                    <p:set>
                                      <p:cBhvr>
                                        <p:cTn id="84" dur="1" fill="hold">
                                          <p:stCondLst>
                                            <p:cond delay="0"/>
                                          </p:stCondLst>
                                        </p:cTn>
                                        <p:tgtEl>
                                          <p:spTgt spid="191">
                                            <p:txEl>
                                              <p:pRg st="5" end="5"/>
                                            </p:txEl>
                                          </p:spTgt>
                                        </p:tgtEl>
                                        <p:attrNameLst>
                                          <p:attrName>style.visibility</p:attrName>
                                        </p:attrNameLst>
                                      </p:cBhvr>
                                      <p:to>
                                        <p:strVal val="visible"/>
                                      </p:to>
                                    </p:set>
                                    <p:animEffect transition="in" filter="fade">
                                      <p:cBhvr>
                                        <p:cTn id="85" dur="500"/>
                                        <p:tgtEl>
                                          <p:spTgt spid="191">
                                            <p:txEl>
                                              <p:pRg st="5" end="5"/>
                                            </p:txEl>
                                          </p:spTgt>
                                        </p:tgtEl>
                                      </p:cBhvr>
                                    </p:animEffect>
                                  </p:childTnLst>
                                </p:cTn>
                              </p:par>
                              <p:par>
                                <p:cTn id="86" presetID="10" presetClass="entr" presetSubtype="0" fill="hold" nodeType="withEffect">
                                  <p:stCondLst>
                                    <p:cond delay="0"/>
                                  </p:stCondLst>
                                  <p:childTnLst>
                                    <p:set>
                                      <p:cBhvr>
                                        <p:cTn id="87" dur="1" fill="hold">
                                          <p:stCondLst>
                                            <p:cond delay="0"/>
                                          </p:stCondLst>
                                        </p:cTn>
                                        <p:tgtEl>
                                          <p:spTgt spid="191">
                                            <p:txEl>
                                              <p:pRg st="6" end="6"/>
                                            </p:txEl>
                                          </p:spTgt>
                                        </p:tgtEl>
                                        <p:attrNameLst>
                                          <p:attrName>style.visibility</p:attrName>
                                        </p:attrNameLst>
                                      </p:cBhvr>
                                      <p:to>
                                        <p:strVal val="visible"/>
                                      </p:to>
                                    </p:set>
                                    <p:animEffect transition="in" filter="fade">
                                      <p:cBhvr>
                                        <p:cTn id="88" dur="500"/>
                                        <p:tgtEl>
                                          <p:spTgt spid="191">
                                            <p:txEl>
                                              <p:pRg st="6" end="6"/>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191">
                                            <p:txEl>
                                              <p:pRg st="7" end="7"/>
                                            </p:txEl>
                                          </p:spTgt>
                                        </p:tgtEl>
                                        <p:attrNameLst>
                                          <p:attrName>style.visibility</p:attrName>
                                        </p:attrNameLst>
                                      </p:cBhvr>
                                      <p:to>
                                        <p:strVal val="visible"/>
                                      </p:to>
                                    </p:set>
                                    <p:animEffect transition="in" filter="fade">
                                      <p:cBhvr>
                                        <p:cTn id="91" dur="500"/>
                                        <p:tgtEl>
                                          <p:spTgt spid="191">
                                            <p:txEl>
                                              <p:pRg st="7" end="7"/>
                                            </p:txEl>
                                          </p:spTgt>
                                        </p:tgtEl>
                                      </p:cBhvr>
                                    </p:animEffect>
                                  </p:childTnLst>
                                </p:cTn>
                              </p:par>
                              <p:par>
                                <p:cTn id="92" presetID="10" presetClass="entr" presetSubtype="0" fill="hold" nodeType="withEffect">
                                  <p:stCondLst>
                                    <p:cond delay="0"/>
                                  </p:stCondLst>
                                  <p:childTnLst>
                                    <p:set>
                                      <p:cBhvr>
                                        <p:cTn id="93" dur="1" fill="hold">
                                          <p:stCondLst>
                                            <p:cond delay="0"/>
                                          </p:stCondLst>
                                        </p:cTn>
                                        <p:tgtEl>
                                          <p:spTgt spid="191">
                                            <p:txEl>
                                              <p:pRg st="8" end="8"/>
                                            </p:txEl>
                                          </p:spTgt>
                                        </p:tgtEl>
                                        <p:attrNameLst>
                                          <p:attrName>style.visibility</p:attrName>
                                        </p:attrNameLst>
                                      </p:cBhvr>
                                      <p:to>
                                        <p:strVal val="visible"/>
                                      </p:to>
                                    </p:set>
                                    <p:animEffect transition="in" filter="fade">
                                      <p:cBhvr>
                                        <p:cTn id="94" dur="500"/>
                                        <p:tgtEl>
                                          <p:spTgt spid="191">
                                            <p:txEl>
                                              <p:pRg st="8" end="8"/>
                                            </p:txEl>
                                          </p:spTgt>
                                        </p:tgtEl>
                                      </p:cBhvr>
                                    </p:animEffect>
                                  </p:childTnLst>
                                </p:cTn>
                              </p:par>
                              <p:par>
                                <p:cTn id="95" presetID="10" presetClass="entr" presetSubtype="0" fill="hold" nodeType="withEffect">
                                  <p:stCondLst>
                                    <p:cond delay="0"/>
                                  </p:stCondLst>
                                  <p:childTnLst>
                                    <p:set>
                                      <p:cBhvr>
                                        <p:cTn id="96" dur="1" fill="hold">
                                          <p:stCondLst>
                                            <p:cond delay="0"/>
                                          </p:stCondLst>
                                        </p:cTn>
                                        <p:tgtEl>
                                          <p:spTgt spid="191">
                                            <p:txEl>
                                              <p:pRg st="9" end="9"/>
                                            </p:txEl>
                                          </p:spTgt>
                                        </p:tgtEl>
                                        <p:attrNameLst>
                                          <p:attrName>style.visibility</p:attrName>
                                        </p:attrNameLst>
                                      </p:cBhvr>
                                      <p:to>
                                        <p:strVal val="visible"/>
                                      </p:to>
                                    </p:set>
                                    <p:animEffect transition="in" filter="fade">
                                      <p:cBhvr>
                                        <p:cTn id="97" dur="500"/>
                                        <p:tgtEl>
                                          <p:spTgt spid="191">
                                            <p:txEl>
                                              <p:pRg st="9" end="9"/>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191">
                                            <p:txEl>
                                              <p:pRg st="11" end="11"/>
                                            </p:txEl>
                                          </p:spTgt>
                                        </p:tgtEl>
                                        <p:attrNameLst>
                                          <p:attrName>style.visibility</p:attrName>
                                        </p:attrNameLst>
                                      </p:cBhvr>
                                      <p:to>
                                        <p:strVal val="visible"/>
                                      </p:to>
                                    </p:set>
                                    <p:animEffect transition="in" filter="fade">
                                      <p:cBhvr>
                                        <p:cTn id="102" dur="500"/>
                                        <p:tgtEl>
                                          <p:spTgt spid="191">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152400" y="-150797"/>
            <a:ext cx="8229600" cy="857400"/>
          </a:xfrm>
          <a:prstGeom prst="rect">
            <a:avLst/>
          </a:prstGeom>
        </p:spPr>
        <p:txBody>
          <a:bodyPr lIns="91425" tIns="91425" rIns="91425" bIns="91425" anchor="b" anchorCtr="0">
            <a:noAutofit/>
          </a:bodyPr>
          <a:lstStyle/>
          <a:p>
            <a:pPr>
              <a:spcBef>
                <a:spcPts val="0"/>
              </a:spcBef>
              <a:buNone/>
            </a:pPr>
            <a:r>
              <a:rPr lang="en" dirty="0"/>
              <a:t>Map Implementation (1/</a:t>
            </a:r>
            <a:r>
              <a:rPr lang="en-US" dirty="0"/>
              <a:t>4</a:t>
            </a:r>
            <a:r>
              <a:rPr lang="en" dirty="0"/>
              <a:t>)</a:t>
            </a:r>
          </a:p>
        </p:txBody>
      </p:sp>
      <p:sp>
        <p:nvSpPr>
          <p:cNvPr id="30" name="Shape 30"/>
          <p:cNvSpPr txBox="1">
            <a:spLocks noGrp="1"/>
          </p:cNvSpPr>
          <p:nvPr>
            <p:ph type="body" idx="1"/>
          </p:nvPr>
        </p:nvSpPr>
        <p:spPr>
          <a:xfrm>
            <a:off x="-8906" y="533400"/>
            <a:ext cx="6943106" cy="4248150"/>
          </a:xfrm>
          <a:prstGeom prst="rect">
            <a:avLst/>
          </a:prstGeom>
        </p:spPr>
        <p:txBody>
          <a:bodyPr lIns="91425" tIns="91425" rIns="91425" bIns="91425" anchor="t" anchorCtr="0">
            <a:noAutofit/>
          </a:bodyPr>
          <a:lstStyle/>
          <a:p>
            <a:pPr marL="419100" indent="-342900">
              <a:spcBef>
                <a:spcPts val="600"/>
              </a:spcBef>
            </a:pPr>
            <a:r>
              <a:rPr lang="en" sz="1800" dirty="0"/>
              <a:t>How do we implement a Map with constant-time insertion, removal, and search?</a:t>
            </a:r>
            <a:endParaRPr lang="en-US" sz="1800" dirty="0">
              <a:solidFill>
                <a:schemeClr val="tx1"/>
              </a:solidFill>
            </a:endParaRPr>
          </a:p>
          <a:p>
            <a:pPr marL="419100" indent="-342900">
              <a:spcBef>
                <a:spcPts val="600"/>
              </a:spcBef>
            </a:pPr>
            <a:r>
              <a:rPr lang="en" sz="1800" dirty="0"/>
              <a:t>In essence, we are searching through a data structure for value associated with key</a:t>
            </a:r>
            <a:endParaRPr lang="en" sz="1800" dirty="0">
              <a:solidFill>
                <a:schemeClr val="tx1"/>
              </a:solidFill>
            </a:endParaRPr>
          </a:p>
          <a:p>
            <a:pPr marL="914400" lvl="1" indent="-342900" rtl="0">
              <a:spcBef>
                <a:spcPts val="600"/>
              </a:spcBef>
              <a:buClr>
                <a:schemeClr val="dk1"/>
              </a:buClr>
              <a:buSzPct val="100000"/>
              <a:buFont typeface="Courier New"/>
              <a:buChar char="o"/>
            </a:pPr>
            <a:r>
              <a:rPr lang="en" sz="1600" dirty="0"/>
              <a:t>similar to searching problem we have been trying to optimize</a:t>
            </a:r>
            <a:endParaRPr lang="en" sz="1600" dirty="0">
              <a:solidFill>
                <a:schemeClr val="tx1"/>
              </a:solidFill>
            </a:endParaRPr>
          </a:p>
          <a:p>
            <a:pPr marL="419100" indent="-342900">
              <a:spcBef>
                <a:spcPts val="600"/>
              </a:spcBef>
            </a:pPr>
            <a:r>
              <a:rPr lang="en-US" sz="1800" dirty="0"/>
              <a:t>Searching in an array</a:t>
            </a:r>
            <a:r>
              <a:rPr lang="en" sz="1800" dirty="0"/>
              <a:t>:</a:t>
            </a:r>
            <a:endParaRPr lang="en" sz="1800" dirty="0">
              <a:solidFill>
                <a:schemeClr val="tx1"/>
              </a:solidFill>
            </a:endParaRPr>
          </a:p>
          <a:p>
            <a:pPr marL="914400" lvl="1" indent="-342900" rtl="0">
              <a:spcBef>
                <a:spcPts val="600"/>
              </a:spcBef>
              <a:buClr>
                <a:schemeClr val="dk1"/>
              </a:buClr>
              <a:buSzPct val="100000"/>
              <a:buFont typeface="Courier New"/>
              <a:buChar char="o"/>
            </a:pPr>
            <a:r>
              <a:rPr lang="en" sz="1600" dirty="0"/>
              <a:t>unsorted array is </a:t>
            </a:r>
            <a:r>
              <a:rPr lang="en" sz="1600" dirty="0">
                <a:solidFill>
                  <a:srgbClr val="FF0000"/>
                </a:solidFill>
                <a:latin typeface="Arial" charset="0"/>
                <a:ea typeface="Arial" charset="0"/>
                <a:cs typeface="Arial" charset="0"/>
              </a:rPr>
              <a:t>O(n)</a:t>
            </a:r>
            <a:r>
              <a:rPr lang="en" sz="1600" dirty="0">
                <a:solidFill>
                  <a:srgbClr val="0000FF"/>
                </a:solidFill>
                <a:latin typeface="Consolas" panose="020B0609020204030204" pitchFamily="49" charset="0"/>
              </a:rPr>
              <a:t> </a:t>
            </a:r>
          </a:p>
          <a:p>
            <a:pPr marL="914400" lvl="1" indent="-342900">
              <a:spcBef>
                <a:spcPts val="600"/>
              </a:spcBef>
              <a:buClr>
                <a:schemeClr val="dk1"/>
              </a:buClr>
              <a:buSzPct val="100000"/>
              <a:buFont typeface="Courier New"/>
              <a:buChar char="o"/>
            </a:pPr>
            <a:r>
              <a:rPr lang="en-US" sz="1600" dirty="0"/>
              <a:t>sorted array is </a:t>
            </a:r>
            <a:r>
              <a:rPr lang="en-US" sz="1600" dirty="0">
                <a:solidFill>
                  <a:srgbClr val="FF0000"/>
                </a:solidFill>
                <a:latin typeface="Arial" charset="0"/>
                <a:ea typeface="Arial" charset="0"/>
                <a:cs typeface="Arial" charset="0"/>
              </a:rPr>
              <a:t>O(log n), </a:t>
            </a:r>
            <a:r>
              <a:rPr lang="en-US" sz="1600" dirty="0">
                <a:solidFill>
                  <a:schemeClr val="tx1"/>
                </a:solidFill>
                <a:latin typeface="Arial" charset="0"/>
                <a:ea typeface="Arial" charset="0"/>
                <a:cs typeface="Arial" charset="0"/>
              </a:rPr>
              <a:t>as is tree</a:t>
            </a:r>
          </a:p>
          <a:p>
            <a:pPr marL="1262062" lvl="2">
              <a:spcBef>
                <a:spcPts val="600"/>
              </a:spcBef>
            </a:pPr>
            <a:r>
              <a:rPr lang="en-US" sz="1600" dirty="0"/>
              <a:t>remember binary </a:t>
            </a:r>
            <a:r>
              <a:rPr lang="en-US" sz="1600" dirty="0">
                <a:solidFill>
                  <a:schemeClr val="tx1"/>
                </a:solidFill>
              </a:rPr>
              <a:t>partitioning</a:t>
            </a:r>
            <a:r>
              <a:rPr lang="en-US" sz="1600" dirty="0"/>
              <a:t> of array in merge sort where tree depicting passes, and binary search tree both had depth of log</a:t>
            </a:r>
            <a:r>
              <a:rPr lang="en-US" sz="1600" baseline="-25000" dirty="0"/>
              <a:t>2</a:t>
            </a:r>
            <a:r>
              <a:rPr lang="en-US" sz="1600" dirty="0"/>
              <a:t>n</a:t>
            </a:r>
            <a:r>
              <a:rPr lang="en" sz="1600" dirty="0"/>
              <a:t>?</a:t>
            </a:r>
            <a:endParaRPr lang="en-US" sz="1600" dirty="0"/>
          </a:p>
          <a:p>
            <a:pPr marL="914400" lvl="1">
              <a:spcBef>
                <a:spcPts val="600"/>
              </a:spcBef>
              <a:buFont typeface="Courier New"/>
              <a:buChar char="o"/>
            </a:pPr>
            <a:r>
              <a:rPr lang="en-US" sz="1600" dirty="0"/>
              <a:t>c</a:t>
            </a:r>
            <a:r>
              <a:rPr lang="en" sz="1600" dirty="0"/>
              <a:t>an we do even better than </a:t>
            </a:r>
            <a:r>
              <a:rPr lang="en-US" sz="1600" dirty="0"/>
              <a:t>log</a:t>
            </a:r>
            <a:r>
              <a:rPr lang="en-US" sz="1600" baseline="-25000" dirty="0"/>
              <a:t>2</a:t>
            </a:r>
            <a:r>
              <a:rPr lang="en-US" sz="1600" dirty="0"/>
              <a:t>n?!? That would be O(1)!!!</a:t>
            </a:r>
          </a:p>
          <a:p>
            <a:pPr marL="1262062" lvl="2">
              <a:spcBef>
                <a:spcPts val="600"/>
              </a:spcBef>
            </a:pPr>
            <a:r>
              <a:rPr lang="en-US" sz="1400" dirty="0"/>
              <a:t>yes: with hashing, but has limitations</a:t>
            </a:r>
            <a:r>
              <a:rPr lang="mr-IN" sz="1400" dirty="0"/>
              <a:t>–</a:t>
            </a:r>
            <a:r>
              <a:rPr lang="en-US" sz="1400" dirty="0"/>
              <a:t>look back at Trees lecture</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668" r="4611"/>
          <a:stretch/>
        </p:blipFill>
        <p:spPr>
          <a:xfrm>
            <a:off x="6477000" y="1581150"/>
            <a:ext cx="2438400" cy="1615546"/>
          </a:xfrm>
          <a:prstGeom prst="rect">
            <a:avLst/>
          </a:prstGeom>
        </p:spPr>
      </p:pic>
    </p:spTree>
    <p:extLst>
      <p:ext uri="{BB962C8B-B14F-4D97-AF65-F5344CB8AC3E}">
        <p14:creationId xmlns:p14="http://schemas.microsoft.com/office/powerpoint/2010/main" val="3900954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fade">
                                      <p:cBhvr>
                                        <p:cTn id="7" dur="500"/>
                                        <p:tgtEl>
                                          <p:spTgt spid="3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0">
                                            <p:txEl>
                                              <p:pRg st="1" end="1"/>
                                            </p:txEl>
                                          </p:spTgt>
                                        </p:tgtEl>
                                        <p:attrNameLst>
                                          <p:attrName>style.visibility</p:attrName>
                                        </p:attrNameLst>
                                      </p:cBhvr>
                                      <p:to>
                                        <p:strVal val="visible"/>
                                      </p:to>
                                    </p:set>
                                    <p:animEffect transition="in" filter="fade">
                                      <p:cBhvr>
                                        <p:cTn id="15" dur="500"/>
                                        <p:tgtEl>
                                          <p:spTgt spid="30">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0">
                                            <p:txEl>
                                              <p:pRg st="2" end="2"/>
                                            </p:txEl>
                                          </p:spTgt>
                                        </p:tgtEl>
                                        <p:attrNameLst>
                                          <p:attrName>style.visibility</p:attrName>
                                        </p:attrNameLst>
                                      </p:cBhvr>
                                      <p:to>
                                        <p:strVal val="visible"/>
                                      </p:to>
                                    </p:set>
                                    <p:animEffect transition="in" filter="fade">
                                      <p:cBhvr>
                                        <p:cTn id="20" dur="500"/>
                                        <p:tgtEl>
                                          <p:spTgt spid="30">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0">
                                            <p:txEl>
                                              <p:pRg st="3" end="3"/>
                                            </p:txEl>
                                          </p:spTgt>
                                        </p:tgtEl>
                                        <p:attrNameLst>
                                          <p:attrName>style.visibility</p:attrName>
                                        </p:attrNameLst>
                                      </p:cBhvr>
                                      <p:to>
                                        <p:strVal val="visible"/>
                                      </p:to>
                                    </p:set>
                                    <p:animEffect transition="in" filter="fade">
                                      <p:cBhvr>
                                        <p:cTn id="25" dur="500"/>
                                        <p:tgtEl>
                                          <p:spTgt spid="30">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0">
                                            <p:txEl>
                                              <p:pRg st="4" end="4"/>
                                            </p:txEl>
                                          </p:spTgt>
                                        </p:tgtEl>
                                        <p:attrNameLst>
                                          <p:attrName>style.visibility</p:attrName>
                                        </p:attrNameLst>
                                      </p:cBhvr>
                                      <p:to>
                                        <p:strVal val="visible"/>
                                      </p:to>
                                    </p:set>
                                    <p:animEffect transition="in" filter="fade">
                                      <p:cBhvr>
                                        <p:cTn id="30" dur="500"/>
                                        <p:tgtEl>
                                          <p:spTgt spid="30">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0">
                                            <p:txEl>
                                              <p:pRg st="5" end="5"/>
                                            </p:txEl>
                                          </p:spTgt>
                                        </p:tgtEl>
                                        <p:attrNameLst>
                                          <p:attrName>style.visibility</p:attrName>
                                        </p:attrNameLst>
                                      </p:cBhvr>
                                      <p:to>
                                        <p:strVal val="visible"/>
                                      </p:to>
                                    </p:set>
                                    <p:animEffect transition="in" filter="fade">
                                      <p:cBhvr>
                                        <p:cTn id="35" dur="500"/>
                                        <p:tgtEl>
                                          <p:spTgt spid="30">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0">
                                            <p:txEl>
                                              <p:pRg st="6" end="6"/>
                                            </p:txEl>
                                          </p:spTgt>
                                        </p:tgtEl>
                                        <p:attrNameLst>
                                          <p:attrName>style.visibility</p:attrName>
                                        </p:attrNameLst>
                                      </p:cBhvr>
                                      <p:to>
                                        <p:strVal val="visible"/>
                                      </p:to>
                                    </p:set>
                                    <p:animEffect transition="in" filter="fade">
                                      <p:cBhvr>
                                        <p:cTn id="40" dur="500"/>
                                        <p:tgtEl>
                                          <p:spTgt spid="30">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0">
                                            <p:txEl>
                                              <p:pRg st="7" end="7"/>
                                            </p:txEl>
                                          </p:spTgt>
                                        </p:tgtEl>
                                        <p:attrNameLst>
                                          <p:attrName>style.visibility</p:attrName>
                                        </p:attrNameLst>
                                      </p:cBhvr>
                                      <p:to>
                                        <p:strVal val="visible"/>
                                      </p:to>
                                    </p:set>
                                    <p:animEffect transition="in" filter="fade">
                                      <p:cBhvr>
                                        <p:cTn id="45" dur="500"/>
                                        <p:tgtEl>
                                          <p:spTgt spid="30">
                                            <p:txEl>
                                              <p:pRg st="7" end="7"/>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0">
                                            <p:txEl>
                                              <p:pRg st="8" end="8"/>
                                            </p:txEl>
                                          </p:spTgt>
                                        </p:tgtEl>
                                        <p:attrNameLst>
                                          <p:attrName>style.visibility</p:attrName>
                                        </p:attrNameLst>
                                      </p:cBhvr>
                                      <p:to>
                                        <p:strVal val="visible"/>
                                      </p:to>
                                    </p:set>
                                    <p:animEffect transition="in" filter="fade">
                                      <p:cBhvr>
                                        <p:cTn id="50" dur="500"/>
                                        <p:tgtEl>
                                          <p:spTgt spid="3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uiExpand="1" build="p" bldLvl="5"/>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sp>
        <p:nvSpPr>
          <p:cNvPr id="48" name="Shape 48"/>
          <p:cNvSpPr txBox="1">
            <a:spLocks noGrp="1"/>
          </p:cNvSpPr>
          <p:nvPr>
            <p:ph type="body" idx="1"/>
          </p:nvPr>
        </p:nvSpPr>
        <p:spPr>
          <a:xfrm>
            <a:off x="-76200" y="903451"/>
            <a:ext cx="5605670" cy="3725699"/>
          </a:xfrm>
          <a:prstGeom prst="rect">
            <a:avLst/>
          </a:prstGeom>
        </p:spPr>
        <p:txBody>
          <a:bodyPr lIns="91425" tIns="91425" rIns="91425" bIns="91425" anchor="t" anchorCtr="0">
            <a:noAutofit/>
          </a:bodyPr>
          <a:lstStyle/>
          <a:p>
            <a:pPr marL="381000" indent="-342900">
              <a:spcBef>
                <a:spcPts val="600"/>
              </a:spcBef>
            </a:pPr>
            <a:r>
              <a:rPr lang="en" sz="1800" dirty="0"/>
              <a:t>Try a radically different approach, using an array</a:t>
            </a:r>
            <a:endParaRPr lang="en-US" sz="1800" dirty="0">
              <a:solidFill>
                <a:schemeClr val="tx1"/>
              </a:solidFill>
            </a:endParaRPr>
          </a:p>
          <a:p>
            <a:pPr marL="381000" indent="-342900">
              <a:spcBef>
                <a:spcPts val="600"/>
              </a:spcBef>
            </a:pPr>
            <a:r>
              <a:rPr lang="en" sz="1800" dirty="0"/>
              <a:t>What if we could directly use the key as an index to access appropriate spot in the array?</a:t>
            </a:r>
            <a:endParaRPr lang="en" sz="1800" dirty="0">
              <a:solidFill>
                <a:schemeClr val="tx1"/>
              </a:solidFill>
            </a:endParaRPr>
          </a:p>
          <a:p>
            <a:pPr marL="381000" indent="-342900">
              <a:spcBef>
                <a:spcPts val="600"/>
              </a:spcBef>
            </a:pPr>
            <a:r>
              <a:rPr lang="en" sz="1800" dirty="0"/>
              <a:t>Remember: digits, alphanumerics, symbols, even control characters are all stored as bit strings–“it’s bits all the way down…” </a:t>
            </a:r>
            <a:endParaRPr lang="en" sz="1800" dirty="0">
              <a:solidFill>
                <a:schemeClr val="tx1"/>
              </a:solidFill>
            </a:endParaRPr>
          </a:p>
          <a:p>
            <a:pPr lvl="1" indent="-419100">
              <a:spcBef>
                <a:spcPts val="600"/>
              </a:spcBef>
              <a:buFont typeface="Courier New" panose="02070309020205020404" pitchFamily="49" charset="0"/>
              <a:buChar char="o"/>
            </a:pPr>
            <a:r>
              <a:rPr lang="en" sz="1600" dirty="0"/>
              <a:t>see ASCII table  </a:t>
            </a:r>
            <a:endParaRPr lang="en" sz="1600" dirty="0">
              <a:solidFill>
                <a:schemeClr val="tx1"/>
              </a:solidFill>
            </a:endParaRPr>
          </a:p>
          <a:p>
            <a:pPr lvl="1" indent="-419100">
              <a:spcBef>
                <a:spcPts val="600"/>
              </a:spcBef>
              <a:buFont typeface="Courier New" panose="02070309020205020404" pitchFamily="49" charset="0"/>
              <a:buChar char="o"/>
            </a:pPr>
            <a:r>
              <a:rPr lang="en-US" sz="1600" dirty="0"/>
              <a:t>b</a:t>
            </a:r>
            <a:r>
              <a:rPr lang="en" sz="1600" dirty="0"/>
              <a:t>it strings can be interpreted as numbers in binary that can be used to index into an array to get oct or hex equivalent</a:t>
            </a:r>
          </a:p>
          <a:p>
            <a:pPr lvl="1" indent="-419100">
              <a:spcBef>
                <a:spcPts val="600"/>
              </a:spcBef>
              <a:buFont typeface="Courier New" panose="02070309020205020404" pitchFamily="49" charset="0"/>
              <a:buChar char="o"/>
            </a:pPr>
            <a:r>
              <a:rPr lang="en-US" sz="1600" dirty="0">
                <a:solidFill>
                  <a:srgbClr val="FF0000"/>
                </a:solidFill>
                <a:latin typeface="Arial" charset="0"/>
                <a:ea typeface="Arial" charset="0"/>
                <a:cs typeface="Arial" charset="0"/>
              </a:rPr>
              <a:t>O(1)</a:t>
            </a:r>
            <a:r>
              <a:rPr lang="en-US" sz="1600" dirty="0">
                <a:solidFill>
                  <a:srgbClr val="FF0000"/>
                </a:solidFill>
              </a:rPr>
              <a:t> </a:t>
            </a:r>
            <a:r>
              <a:rPr lang="en-US" sz="1600" dirty="0">
                <a:solidFill>
                  <a:schemeClr val="tx1"/>
                </a:solidFill>
              </a:rPr>
              <a:t>to find the key in array at given index!!!</a:t>
            </a:r>
            <a:endParaRPr lang="en" sz="1600" dirty="0">
              <a:solidFill>
                <a:schemeClr val="tx1"/>
              </a:solidFill>
            </a:endParaRPr>
          </a:p>
        </p:txBody>
      </p:sp>
      <p:sp>
        <p:nvSpPr>
          <p:cNvPr id="5" name="Shape 36"/>
          <p:cNvSpPr txBox="1">
            <a:spLocks/>
          </p:cNvSpPr>
          <p:nvPr/>
        </p:nvSpPr>
        <p:spPr>
          <a:xfrm>
            <a:off x="457200" y="205978"/>
            <a:ext cx="8001000" cy="857400"/>
          </a:xfrm>
          <a:prstGeom prst="rect">
            <a:avLst/>
          </a:prstGeom>
          <a:noFill/>
          <a:ln>
            <a:noFill/>
          </a:ln>
        </p:spPr>
        <p:txBody>
          <a:bodyPr lIns="91425" tIns="91425" rIns="91425" bIns="91425" anchor="b"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3600" b="1" i="0" u="none" strike="noStrike" cap="none" baseline="0">
                <a:solidFill>
                  <a:schemeClr val="dk1"/>
                </a:solidFill>
                <a:latin typeface="Arial"/>
                <a:ea typeface="Arial"/>
                <a:cs typeface="Arial"/>
                <a:sym typeface="Arial"/>
                <a:rtl val="0"/>
              </a:defRPr>
            </a:lvl1pPr>
            <a:lvl2pPr marR="0" algn="l" rtl="0">
              <a:lnSpc>
                <a:spcPct val="100000"/>
              </a:lnSpc>
              <a:spcBef>
                <a:spcPts val="0"/>
              </a:spcBef>
              <a:spcAft>
                <a:spcPts val="0"/>
              </a:spcAft>
              <a:buClr>
                <a:schemeClr val="dk1"/>
              </a:buClr>
              <a:buSzPct val="100000"/>
              <a:buNone/>
              <a:defRPr sz="3600" b="1" i="0" u="none" strike="noStrike" cap="none" baseline="0">
                <a:solidFill>
                  <a:schemeClr val="dk1"/>
                </a:solidFill>
                <a:latin typeface="Arial"/>
                <a:ea typeface="Arial"/>
                <a:cs typeface="Arial"/>
                <a:sym typeface="Arial"/>
                <a:rtl val="0"/>
              </a:defRPr>
            </a:lvl2pPr>
            <a:lvl3pPr>
              <a:spcBef>
                <a:spcPts val="0"/>
              </a:spcBef>
              <a:buClr>
                <a:schemeClr val="dk1"/>
              </a:buClr>
              <a:buSzPct val="100000"/>
              <a:buNone/>
              <a:defRPr sz="3600" b="1">
                <a:solidFill>
                  <a:schemeClr val="dk1"/>
                </a:solidFill>
              </a:defRPr>
            </a:lvl3pPr>
            <a:lvl4pPr>
              <a:spcBef>
                <a:spcPts val="0"/>
              </a:spcBef>
              <a:buClr>
                <a:schemeClr val="dk1"/>
              </a:buClr>
              <a:buSzPct val="100000"/>
              <a:buNone/>
              <a:defRPr sz="3600" b="1">
                <a:solidFill>
                  <a:schemeClr val="dk1"/>
                </a:solidFill>
              </a:defRPr>
            </a:lvl4pPr>
            <a:lvl5pPr>
              <a:spcBef>
                <a:spcPts val="0"/>
              </a:spcBef>
              <a:buClr>
                <a:schemeClr val="dk1"/>
              </a:buClr>
              <a:buSzPct val="100000"/>
              <a:buNone/>
              <a:defRPr sz="3600" b="1">
                <a:solidFill>
                  <a:schemeClr val="dk1"/>
                </a:solidFill>
              </a:defRPr>
            </a:lvl5pPr>
            <a:lvl6pPr>
              <a:spcBef>
                <a:spcPts val="0"/>
              </a:spcBef>
              <a:buClr>
                <a:schemeClr val="dk1"/>
              </a:buClr>
              <a:buSzPct val="100000"/>
              <a:buNone/>
              <a:defRPr sz="3600" b="1">
                <a:solidFill>
                  <a:schemeClr val="dk1"/>
                </a:solidFill>
              </a:defRPr>
            </a:lvl6pPr>
            <a:lvl7pPr>
              <a:spcBef>
                <a:spcPts val="0"/>
              </a:spcBef>
              <a:buClr>
                <a:schemeClr val="dk1"/>
              </a:buClr>
              <a:buSzPct val="100000"/>
              <a:buNone/>
              <a:defRPr sz="3600" b="1">
                <a:solidFill>
                  <a:schemeClr val="dk1"/>
                </a:solidFill>
              </a:defRPr>
            </a:lvl7pPr>
            <a:lvl8pPr>
              <a:spcBef>
                <a:spcPts val="0"/>
              </a:spcBef>
              <a:buClr>
                <a:schemeClr val="dk1"/>
              </a:buClr>
              <a:buSzPct val="100000"/>
              <a:buNone/>
              <a:defRPr sz="3600" b="1">
                <a:solidFill>
                  <a:schemeClr val="dk1"/>
                </a:solidFill>
              </a:defRPr>
            </a:lvl8pPr>
            <a:lvl9pPr>
              <a:spcBef>
                <a:spcPts val="0"/>
              </a:spcBef>
              <a:buClr>
                <a:schemeClr val="dk1"/>
              </a:buClr>
              <a:buSzPct val="100000"/>
              <a:buNone/>
              <a:defRPr sz="3600" b="1">
                <a:solidFill>
                  <a:schemeClr val="dk1"/>
                </a:solidFill>
              </a:defRPr>
            </a:lvl9pPr>
          </a:lstStyle>
          <a:p>
            <a:r>
              <a:rPr lang="en" dirty="0"/>
              <a:t>Map Implementation (</a:t>
            </a:r>
            <a:r>
              <a:rPr lang="en-US" dirty="0"/>
              <a:t>2</a:t>
            </a:r>
            <a:r>
              <a:rPr lang="en" dirty="0"/>
              <a:t>/</a:t>
            </a:r>
            <a:r>
              <a:rPr lang="en-US" dirty="0"/>
              <a:t>4</a:t>
            </a:r>
            <a:r>
              <a:rPr lang="en" dirty="0"/>
              <a:t>)</a:t>
            </a:r>
          </a:p>
        </p:txBody>
      </p:sp>
      <p:pic>
        <p:nvPicPr>
          <p:cNvPr id="2" name="Picture 1"/>
          <p:cNvPicPr>
            <a:picLocks noChangeAspect="1"/>
          </p:cNvPicPr>
          <p:nvPr/>
        </p:nvPicPr>
        <p:blipFill>
          <a:blip r:embed="rId3"/>
          <a:stretch>
            <a:fillRect/>
          </a:stretch>
        </p:blipFill>
        <p:spPr>
          <a:xfrm>
            <a:off x="5486400" y="1054267"/>
            <a:ext cx="3549282" cy="3399175"/>
          </a:xfrm>
          <a:prstGeom prst="rect">
            <a:avLst/>
          </a:prstGeom>
        </p:spPr>
      </p:pic>
    </p:spTree>
    <p:extLst>
      <p:ext uri="{BB962C8B-B14F-4D97-AF65-F5344CB8AC3E}">
        <p14:creationId xmlns:p14="http://schemas.microsoft.com/office/powerpoint/2010/main" val="1517259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8">
                                            <p:txEl>
                                              <p:pRg st="0" end="0"/>
                                            </p:txEl>
                                          </p:spTgt>
                                        </p:tgtEl>
                                        <p:attrNameLst>
                                          <p:attrName>style.visibility</p:attrName>
                                        </p:attrNameLst>
                                      </p:cBhvr>
                                      <p:to>
                                        <p:strVal val="visible"/>
                                      </p:to>
                                    </p:set>
                                    <p:animEffect transition="in" filter="fade">
                                      <p:cBhvr>
                                        <p:cTn id="7" dur="500"/>
                                        <p:tgtEl>
                                          <p:spTgt spid="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8">
                                            <p:txEl>
                                              <p:pRg st="1" end="1"/>
                                            </p:txEl>
                                          </p:spTgt>
                                        </p:tgtEl>
                                        <p:attrNameLst>
                                          <p:attrName>style.visibility</p:attrName>
                                        </p:attrNameLst>
                                      </p:cBhvr>
                                      <p:to>
                                        <p:strVal val="visible"/>
                                      </p:to>
                                    </p:set>
                                    <p:animEffect transition="in" filter="fade">
                                      <p:cBhvr>
                                        <p:cTn id="12" dur="500"/>
                                        <p:tgtEl>
                                          <p:spTgt spid="4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8">
                                            <p:txEl>
                                              <p:pRg st="2" end="2"/>
                                            </p:txEl>
                                          </p:spTgt>
                                        </p:tgtEl>
                                        <p:attrNameLst>
                                          <p:attrName>style.visibility</p:attrName>
                                        </p:attrNameLst>
                                      </p:cBhvr>
                                      <p:to>
                                        <p:strVal val="visible"/>
                                      </p:to>
                                    </p:set>
                                    <p:animEffect transition="in" filter="fade">
                                      <p:cBhvr>
                                        <p:cTn id="17" dur="500"/>
                                        <p:tgtEl>
                                          <p:spTgt spid="4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8">
                                            <p:txEl>
                                              <p:pRg st="3" end="3"/>
                                            </p:txEl>
                                          </p:spTgt>
                                        </p:tgtEl>
                                        <p:attrNameLst>
                                          <p:attrName>style.visibility</p:attrName>
                                        </p:attrNameLst>
                                      </p:cBhvr>
                                      <p:to>
                                        <p:strVal val="visible"/>
                                      </p:to>
                                    </p:set>
                                    <p:animEffect transition="in" filter="fade">
                                      <p:cBhvr>
                                        <p:cTn id="22" dur="500"/>
                                        <p:tgtEl>
                                          <p:spTgt spid="48">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8">
                                            <p:txEl>
                                              <p:pRg st="4" end="4"/>
                                            </p:txEl>
                                          </p:spTgt>
                                        </p:tgtEl>
                                        <p:attrNameLst>
                                          <p:attrName>style.visibility</p:attrName>
                                        </p:attrNameLst>
                                      </p:cBhvr>
                                      <p:to>
                                        <p:strVal val="visible"/>
                                      </p:to>
                                    </p:set>
                                    <p:animEffect transition="in" filter="fade">
                                      <p:cBhvr>
                                        <p:cTn id="30" dur="500"/>
                                        <p:tgtEl>
                                          <p:spTgt spid="48">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48">
                                            <p:txEl>
                                              <p:pRg st="5" end="5"/>
                                            </p:txEl>
                                          </p:spTgt>
                                        </p:tgtEl>
                                        <p:attrNameLst>
                                          <p:attrName>style.visibility</p:attrName>
                                        </p:attrNameLst>
                                      </p:cBhvr>
                                      <p:to>
                                        <p:strVal val="visible"/>
                                      </p:to>
                                    </p:set>
                                    <p:animEffect transition="in" filter="fade">
                                      <p:cBhvr>
                                        <p:cTn id="35" dur="500"/>
                                        <p:tgtEl>
                                          <p:spTgt spid="4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EE281-EF49-5047-A716-679FE173EB47}"/>
              </a:ext>
            </a:extLst>
          </p:cNvPr>
          <p:cNvSpPr>
            <a:spLocks noGrp="1"/>
          </p:cNvSpPr>
          <p:nvPr>
            <p:ph type="title"/>
          </p:nvPr>
        </p:nvSpPr>
        <p:spPr>
          <a:xfrm>
            <a:off x="395081" y="273844"/>
            <a:ext cx="7886700" cy="831794"/>
          </a:xfrm>
        </p:spPr>
        <p:txBody>
          <a:bodyPr/>
          <a:lstStyle/>
          <a:p>
            <a:r>
              <a:rPr lang="en-US" dirty="0">
                <a:latin typeface="Arial" panose="020B0604020202020204" pitchFamily="34" charset="0"/>
                <a:cs typeface="Arial" panose="020B0604020202020204" pitchFamily="34" charset="0"/>
              </a:rPr>
              <a:t>Consequences </a:t>
            </a:r>
          </a:p>
        </p:txBody>
      </p:sp>
      <p:sp>
        <p:nvSpPr>
          <p:cNvPr id="3" name="Content Placeholder 2">
            <a:extLst>
              <a:ext uri="{FF2B5EF4-FFF2-40B4-BE49-F238E27FC236}">
                <a16:creationId xmlns:a16="http://schemas.microsoft.com/office/drawing/2014/main" id="{A82C2A5E-6EEB-4F41-AE8F-0D7E8F574CA5}"/>
              </a:ext>
            </a:extLst>
          </p:cNvPr>
          <p:cNvSpPr>
            <a:spLocks noGrp="1"/>
          </p:cNvSpPr>
          <p:nvPr>
            <p:ph idx="1"/>
          </p:nvPr>
        </p:nvSpPr>
        <p:spPr>
          <a:xfrm>
            <a:off x="395081" y="1220771"/>
            <a:ext cx="4410489" cy="2607468"/>
          </a:xfrm>
        </p:spPr>
        <p:txBody>
          <a:bodyPr>
            <a:normAutofit fontScale="92500" lnSpcReduction="10000"/>
          </a:bodyPr>
          <a:lstStyle/>
          <a:p>
            <a:pPr marL="0" indent="0">
              <a:buNone/>
            </a:pPr>
            <a:r>
              <a:rPr lang="en-US" sz="1800" b="1" dirty="0">
                <a:latin typeface="Arial" panose="020B0604020202020204" pitchFamily="34" charset="0"/>
                <a:cs typeface="Arial" panose="020B0604020202020204" pitchFamily="34" charset="0"/>
              </a:rPr>
              <a:t>Facebook</a:t>
            </a:r>
            <a:r>
              <a:rPr lang="en-US" sz="1800" dirty="0">
                <a:latin typeface="Arial" panose="020B0604020202020204" pitchFamily="34" charset="0"/>
                <a:cs typeface="Arial" panose="020B0604020202020204" pitchFamily="34" charset="0"/>
              </a:rPr>
              <a:t>: </a:t>
            </a:r>
          </a:p>
          <a:p>
            <a:r>
              <a:rPr lang="en-US" sz="1800" dirty="0">
                <a:latin typeface="Arial" panose="020B0604020202020204" pitchFamily="34" charset="0"/>
                <a:cs typeface="Arial" panose="020B0604020202020204" pitchFamily="34" charset="0"/>
              </a:rPr>
              <a:t>Zuckerberg explicitly permits political ads with known lies</a:t>
            </a:r>
          </a:p>
          <a:p>
            <a:r>
              <a:rPr lang="en-US" sz="1800" dirty="0">
                <a:latin typeface="Arial" panose="020B0604020202020204" pitchFamily="34" charset="0"/>
                <a:cs typeface="Arial" panose="020B0604020202020204" pitchFamily="34" charset="0"/>
              </a:rPr>
              <a:t>Outrage spreads faster than facts </a:t>
            </a:r>
          </a:p>
          <a:p>
            <a:r>
              <a:rPr lang="en-US" sz="1800" dirty="0">
                <a:latin typeface="Arial" panose="020B0604020202020204" pitchFamily="34" charset="0"/>
                <a:cs typeface="Arial" panose="020B0604020202020204" pitchFamily="34" charset="0"/>
              </a:rPr>
              <a:t>Echo chambers and confirmation bias </a:t>
            </a:r>
          </a:p>
          <a:p>
            <a:r>
              <a:rPr lang="en-US" sz="1800" dirty="0">
                <a:latin typeface="Arial" panose="020B0604020202020204" pitchFamily="34" charset="0"/>
                <a:cs typeface="Arial" panose="020B0604020202020204" pitchFamily="34" charset="0"/>
              </a:rPr>
              <a:t>Use of third-party fact checking </a:t>
            </a:r>
          </a:p>
          <a:p>
            <a:pPr lvl="1"/>
            <a:r>
              <a:rPr lang="en-US" dirty="0">
                <a:latin typeface="Arial" panose="020B0604020202020204" pitchFamily="34" charset="0"/>
                <a:cs typeface="Arial" panose="020B0604020202020204" pitchFamily="34" charset="0"/>
              </a:rPr>
              <a:t>disinformation </a:t>
            </a:r>
          </a:p>
          <a:p>
            <a:r>
              <a:rPr lang="en-US" sz="1800" dirty="0">
                <a:latin typeface="Arial" panose="020B0604020202020204" pitchFamily="34" charset="0"/>
                <a:cs typeface="Arial" panose="020B0604020202020204" pitchFamily="34" charset="0"/>
              </a:rPr>
              <a:t>Past ban in WA state backfired </a:t>
            </a:r>
          </a:p>
          <a:p>
            <a:pPr marL="0" indent="0">
              <a:buNone/>
            </a:pPr>
            <a:endParaRPr lang="en-US" sz="1800" dirty="0">
              <a:latin typeface="Arial" panose="020B0604020202020204" pitchFamily="34" charset="0"/>
              <a:cs typeface="Arial" panose="020B0604020202020204" pitchFamily="34" charset="0"/>
            </a:endParaRPr>
          </a:p>
          <a:p>
            <a:pPr marL="0" indent="0">
              <a:buNone/>
            </a:pPr>
            <a:endParaRPr lang="en-US" sz="1800" dirty="0">
              <a:latin typeface="Arial" panose="020B0604020202020204" pitchFamily="34" charset="0"/>
              <a:cs typeface="Arial" panose="020B0604020202020204" pitchFamily="34" charset="0"/>
            </a:endParaRPr>
          </a:p>
        </p:txBody>
      </p:sp>
      <p:sp>
        <p:nvSpPr>
          <p:cNvPr id="4" name="Content Placeholder 2">
            <a:extLst>
              <a:ext uri="{FF2B5EF4-FFF2-40B4-BE49-F238E27FC236}">
                <a16:creationId xmlns:a16="http://schemas.microsoft.com/office/drawing/2014/main" id="{07D42089-8FDD-5242-ACDF-05C6C9CA49CD}"/>
              </a:ext>
            </a:extLst>
          </p:cNvPr>
          <p:cNvSpPr txBox="1">
            <a:spLocks/>
          </p:cNvSpPr>
          <p:nvPr/>
        </p:nvSpPr>
        <p:spPr>
          <a:xfrm>
            <a:off x="4805570" y="1268016"/>
            <a:ext cx="4410489" cy="2966054"/>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latin typeface="Arial" panose="020B0604020202020204" pitchFamily="34" charset="0"/>
                <a:cs typeface="Arial" panose="020B0604020202020204" pitchFamily="34" charset="0"/>
              </a:rPr>
              <a:t>Twitter</a:t>
            </a:r>
            <a:r>
              <a:rPr lang="en-US" sz="1800" dirty="0">
                <a:latin typeface="Arial" panose="020B0604020202020204" pitchFamily="34" charset="0"/>
                <a:cs typeface="Arial" panose="020B0604020202020204" pitchFamily="34" charset="0"/>
              </a:rPr>
              <a:t>: </a:t>
            </a:r>
          </a:p>
          <a:p>
            <a:r>
              <a:rPr lang="en-US" sz="1800" dirty="0">
                <a:latin typeface="Arial" panose="020B0604020202020204" pitchFamily="34" charset="0"/>
                <a:cs typeface="Arial" panose="020B0604020202020204" pitchFamily="34" charset="0"/>
              </a:rPr>
              <a:t>What should and shouldn’t be considered political? </a:t>
            </a:r>
          </a:p>
          <a:p>
            <a:pPr lvl="1"/>
            <a:r>
              <a:rPr lang="en-US" sz="1800" dirty="0">
                <a:latin typeface="Arial" panose="020B0604020202020204" pitchFamily="34" charset="0"/>
                <a:cs typeface="Arial" panose="020B0604020202020204" pitchFamily="34" charset="0"/>
              </a:rPr>
              <a:t>“issue ads"</a:t>
            </a:r>
          </a:p>
          <a:p>
            <a:r>
              <a:rPr lang="en-US" sz="1800" dirty="0">
                <a:latin typeface="Arial" panose="020B0604020202020204" pitchFamily="34" charset="0"/>
                <a:cs typeface="Arial" panose="020B0604020202020204" pitchFamily="34" charset="0"/>
              </a:rPr>
              <a:t>Very hard to regulate </a:t>
            </a:r>
          </a:p>
        </p:txBody>
      </p:sp>
      <p:sp>
        <p:nvSpPr>
          <p:cNvPr id="6" name="TextBox 5">
            <a:extLst>
              <a:ext uri="{FF2B5EF4-FFF2-40B4-BE49-F238E27FC236}">
                <a16:creationId xmlns:a16="http://schemas.microsoft.com/office/drawing/2014/main" id="{2092E889-00C7-E243-8A33-EAFB0F360ED1}"/>
              </a:ext>
            </a:extLst>
          </p:cNvPr>
          <p:cNvSpPr txBox="1"/>
          <p:nvPr/>
        </p:nvSpPr>
        <p:spPr>
          <a:xfrm>
            <a:off x="1704962" y="4037862"/>
            <a:ext cx="6143638" cy="415498"/>
          </a:xfrm>
          <a:prstGeom prst="rect">
            <a:avLst/>
          </a:prstGeom>
          <a:noFill/>
        </p:spPr>
        <p:txBody>
          <a:bodyPr wrap="square" rtlCol="0">
            <a:spAutoFit/>
          </a:bodyPr>
          <a:lstStyle/>
          <a:p>
            <a:r>
              <a:rPr lang="en-US" sz="2100" b="1" dirty="0">
                <a:latin typeface="Arial" panose="020B0604020202020204" pitchFamily="34" charset="0"/>
                <a:cs typeface="Arial" panose="020B0604020202020204" pitchFamily="34" charset="0"/>
              </a:rPr>
              <a:t>Which opinion appeals to you more and why?</a:t>
            </a:r>
          </a:p>
        </p:txBody>
      </p:sp>
      <p:sp>
        <p:nvSpPr>
          <p:cNvPr id="5" name="TextBox 4">
            <a:extLst>
              <a:ext uri="{FF2B5EF4-FFF2-40B4-BE49-F238E27FC236}">
                <a16:creationId xmlns:a16="http://schemas.microsoft.com/office/drawing/2014/main" id="{8C106932-C0A1-2C4A-B878-B745C0009485}"/>
              </a:ext>
            </a:extLst>
          </p:cNvPr>
          <p:cNvSpPr txBox="1"/>
          <p:nvPr/>
        </p:nvSpPr>
        <p:spPr>
          <a:xfrm>
            <a:off x="206829" y="4592656"/>
            <a:ext cx="3461657" cy="715581"/>
          </a:xfrm>
          <a:prstGeom prst="rect">
            <a:avLst/>
          </a:prstGeom>
          <a:noFill/>
        </p:spPr>
        <p:txBody>
          <a:bodyPr wrap="square" rtlCol="0">
            <a:spAutoFit/>
          </a:bodyPr>
          <a:lstStyle/>
          <a:p>
            <a:r>
              <a:rPr lang="en-US" sz="600" dirty="0"/>
              <a:t>Sources: </a:t>
            </a:r>
            <a:r>
              <a:rPr lang="en-US" sz="600" dirty="0">
                <a:hlinkClick r:id="rId2"/>
              </a:rPr>
              <a:t>https://www.theverge.com/2019/10/31/20941917/twitter-political-ads-ban-facebook-washington-state-bob-ferguson</a:t>
            </a:r>
            <a:endParaRPr lang="en-US" sz="600" dirty="0"/>
          </a:p>
          <a:p>
            <a:r>
              <a:rPr lang="en-US" sz="600" dirty="0">
                <a:hlinkClick r:id="rId3"/>
              </a:rPr>
              <a:t>https://www.cnbc.com/2019/11/03/facebook-and-twitter-get-it-wrong-when-it-comes-to-political-ads.html</a:t>
            </a:r>
            <a:endParaRPr lang="en-US" sz="600" dirty="0"/>
          </a:p>
          <a:p>
            <a:endParaRPr lang="en-US" sz="600" dirty="0"/>
          </a:p>
          <a:p>
            <a:endParaRPr lang="en-US" sz="1050" dirty="0"/>
          </a:p>
        </p:txBody>
      </p:sp>
    </p:spTree>
    <p:extLst>
      <p:ext uri="{BB962C8B-B14F-4D97-AF65-F5344CB8AC3E}">
        <p14:creationId xmlns:p14="http://schemas.microsoft.com/office/powerpoint/2010/main" val="39705464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4" name="Shape 54"/>
          <p:cNvSpPr txBox="1">
            <a:spLocks noGrp="1"/>
          </p:cNvSpPr>
          <p:nvPr>
            <p:ph type="body" idx="1"/>
          </p:nvPr>
        </p:nvSpPr>
        <p:spPr>
          <a:xfrm>
            <a:off x="-76200" y="819150"/>
            <a:ext cx="6094196" cy="4325763"/>
          </a:xfrm>
          <a:prstGeom prst="rect">
            <a:avLst/>
          </a:prstGeom>
        </p:spPr>
        <p:txBody>
          <a:bodyPr lIns="91425" tIns="91425" rIns="91425" bIns="91425" anchor="t" anchorCtr="0">
            <a:noAutofit/>
          </a:bodyPr>
          <a:lstStyle/>
          <a:p>
            <a:pPr marL="419100" indent="-342900">
              <a:spcBef>
                <a:spcPts val="600"/>
              </a:spcBef>
            </a:pPr>
            <a:r>
              <a:rPr lang="en" sz="2000" dirty="0"/>
              <a:t>But creating an array to look up CS15 students (value) based on Banner ID # (key) would be a </a:t>
            </a:r>
            <a:r>
              <a:rPr lang="en" sz="2000" i="1" dirty="0"/>
              <a:t>tremendous</a:t>
            </a:r>
            <a:r>
              <a:rPr lang="en" sz="2000" dirty="0"/>
              <a:t> waste of space</a:t>
            </a:r>
          </a:p>
          <a:p>
            <a:pPr marL="914400" lvl="1" indent="-342900" rtl="0">
              <a:spcBef>
                <a:spcPts val="600"/>
              </a:spcBef>
              <a:buClr>
                <a:schemeClr val="dk1"/>
              </a:buClr>
              <a:buSzPct val="100000"/>
              <a:buFont typeface="Courier New"/>
              <a:buChar char="o"/>
            </a:pPr>
            <a:r>
              <a:rPr lang="en-US" sz="1700" dirty="0"/>
              <a:t>i</a:t>
            </a:r>
            <a:r>
              <a:rPr lang="en" sz="1700" dirty="0"/>
              <a:t>f ID number is one letter followed by eight digits (e.g., B00011111), there are 10</a:t>
            </a:r>
            <a:r>
              <a:rPr lang="en" sz="1700" baseline="30000" dirty="0"/>
              <a:t>8</a:t>
            </a:r>
            <a:r>
              <a:rPr lang="en" sz="1700" dirty="0"/>
              <a:t> combinations!</a:t>
            </a:r>
          </a:p>
          <a:p>
            <a:pPr marL="914400" lvl="1" indent="-342900" rtl="0">
              <a:spcBef>
                <a:spcPts val="600"/>
              </a:spcBef>
              <a:buClr>
                <a:schemeClr val="dk1"/>
              </a:buClr>
              <a:buSzPct val="100000"/>
              <a:buFont typeface="Courier New"/>
              <a:buChar char="o"/>
            </a:pPr>
            <a:r>
              <a:rPr lang="en" sz="1700" dirty="0"/>
              <a:t>do not want to allocate 100,000,000 words for no more than 400 students</a:t>
            </a:r>
          </a:p>
          <a:p>
            <a:pPr marL="914400" lvl="1" indent="-342900" rtl="0">
              <a:spcBef>
                <a:spcPts val="600"/>
              </a:spcBef>
              <a:buClr>
                <a:schemeClr val="dk1"/>
              </a:buClr>
              <a:buSzPct val="100000"/>
              <a:buFont typeface="Courier New"/>
              <a:buChar char="o"/>
            </a:pPr>
            <a:r>
              <a:rPr lang="en" sz="1700" dirty="0"/>
              <a:t>(1 word = 4 bytes)</a:t>
            </a:r>
          </a:p>
          <a:p>
            <a:pPr marL="914400" lvl="1" indent="-342900" rtl="0">
              <a:spcBef>
                <a:spcPts val="600"/>
              </a:spcBef>
              <a:buClr>
                <a:schemeClr val="dk1"/>
              </a:buClr>
              <a:buSzPct val="100000"/>
              <a:buFont typeface="Courier New"/>
              <a:buChar char="o"/>
            </a:pPr>
            <a:r>
              <a:rPr lang="en" sz="1700" dirty="0"/>
              <a:t>array would be terribly sparse…</a:t>
            </a:r>
          </a:p>
          <a:p>
            <a:pPr marL="419100" indent="-342900">
              <a:spcBef>
                <a:spcPts val="600"/>
              </a:spcBef>
            </a:pPr>
            <a:r>
              <a:rPr lang="en" sz="2000" dirty="0"/>
              <a:t>What about using social security number?</a:t>
            </a:r>
          </a:p>
          <a:p>
            <a:pPr marL="914400" lvl="1">
              <a:spcBef>
                <a:spcPts val="600"/>
              </a:spcBef>
            </a:pPr>
            <a:r>
              <a:rPr lang="en" sz="1700" dirty="0"/>
              <a:t>would need to allocate 10</a:t>
            </a:r>
            <a:r>
              <a:rPr lang="en" sz="1700" baseline="30000" dirty="0"/>
              <a:t>9</a:t>
            </a:r>
            <a:r>
              <a:rPr lang="en" sz="1700" dirty="0"/>
              <a:t> words, about 4 gigabytes, for no more than </a:t>
            </a:r>
            <a:r>
              <a:rPr lang="en-US" sz="1700" dirty="0"/>
              <a:t>400</a:t>
            </a:r>
            <a:r>
              <a:rPr lang="en" sz="1700" dirty="0"/>
              <a:t> students!  And think about </a:t>
            </a:r>
            <a:r>
              <a:rPr lang="en" sz="1700" dirty="0" err="1"/>
              <a:t>ar</a:t>
            </a:r>
            <a:r>
              <a:rPr lang="en-US" sz="1700" dirty="0"/>
              <a:t>bi</a:t>
            </a:r>
            <a:r>
              <a:rPr lang="en" sz="1700" dirty="0" err="1"/>
              <a:t>trar</a:t>
            </a:r>
            <a:r>
              <a:rPr lang="en-US" sz="1700" dirty="0"/>
              <a:t>y</a:t>
            </a:r>
            <a:r>
              <a:rPr lang="en" sz="1700" dirty="0"/>
              <a:t> names &lt;30 chars: need 26</a:t>
            </a:r>
            <a:r>
              <a:rPr lang="en" sz="1700" baseline="30000" dirty="0"/>
              <a:t>30</a:t>
            </a:r>
            <a:r>
              <a:rPr lang="en" sz="1700" dirty="0"/>
              <a:t> !! </a:t>
            </a:r>
          </a:p>
        </p:txBody>
      </p:sp>
      <p:sp>
        <p:nvSpPr>
          <p:cNvPr id="5" name="Shape 3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r>
              <a:rPr lang="en" dirty="0"/>
              <a:t>Map Implementation (</a:t>
            </a:r>
            <a:r>
              <a:rPr lang="en-US" dirty="0"/>
              <a:t>3</a:t>
            </a:r>
            <a:r>
              <a:rPr lang="en" dirty="0"/>
              <a:t>/</a:t>
            </a:r>
            <a:r>
              <a:rPr lang="en-US" dirty="0"/>
              <a:t>4</a:t>
            </a:r>
            <a:r>
              <a:rPr lang="en" dirty="0"/>
              <a: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1928" y="1959468"/>
            <a:ext cx="3067689" cy="2045126"/>
          </a:xfrm>
          <a:prstGeom prst="rect">
            <a:avLst/>
          </a:prstGeom>
        </p:spPr>
      </p:pic>
    </p:spTree>
    <p:extLst>
      <p:ext uri="{BB962C8B-B14F-4D97-AF65-F5344CB8AC3E}">
        <p14:creationId xmlns:p14="http://schemas.microsoft.com/office/powerpoint/2010/main" val="3288357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xEl>
                                              <p:pRg st="0" end="0"/>
                                            </p:txEl>
                                          </p:spTgt>
                                        </p:tgtEl>
                                        <p:attrNameLst>
                                          <p:attrName>style.visibility</p:attrName>
                                        </p:attrNameLst>
                                      </p:cBhvr>
                                      <p:to>
                                        <p:strVal val="visible"/>
                                      </p:to>
                                    </p:set>
                                    <p:animEffect transition="in" filter="fade">
                                      <p:cBhvr>
                                        <p:cTn id="7" dur="500"/>
                                        <p:tgtEl>
                                          <p:spTgt spid="5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4">
                                            <p:txEl>
                                              <p:pRg st="1" end="1"/>
                                            </p:txEl>
                                          </p:spTgt>
                                        </p:tgtEl>
                                        <p:attrNameLst>
                                          <p:attrName>style.visibility</p:attrName>
                                        </p:attrNameLst>
                                      </p:cBhvr>
                                      <p:to>
                                        <p:strVal val="visible"/>
                                      </p:to>
                                    </p:set>
                                    <p:animEffect transition="in" filter="fade">
                                      <p:cBhvr>
                                        <p:cTn id="12" dur="500"/>
                                        <p:tgtEl>
                                          <p:spTgt spid="54">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4">
                                            <p:txEl>
                                              <p:pRg st="2" end="2"/>
                                            </p:txEl>
                                          </p:spTgt>
                                        </p:tgtEl>
                                        <p:attrNameLst>
                                          <p:attrName>style.visibility</p:attrName>
                                        </p:attrNameLst>
                                      </p:cBhvr>
                                      <p:to>
                                        <p:strVal val="visible"/>
                                      </p:to>
                                    </p:set>
                                    <p:animEffect transition="in" filter="fade">
                                      <p:cBhvr>
                                        <p:cTn id="20" dur="500"/>
                                        <p:tgtEl>
                                          <p:spTgt spid="5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4">
                                            <p:txEl>
                                              <p:pRg st="3" end="3"/>
                                            </p:txEl>
                                          </p:spTgt>
                                        </p:tgtEl>
                                        <p:attrNameLst>
                                          <p:attrName>style.visibility</p:attrName>
                                        </p:attrNameLst>
                                      </p:cBhvr>
                                      <p:to>
                                        <p:strVal val="visible"/>
                                      </p:to>
                                    </p:set>
                                    <p:animEffect transition="in" filter="fade">
                                      <p:cBhvr>
                                        <p:cTn id="25" dur="500"/>
                                        <p:tgtEl>
                                          <p:spTgt spid="54">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4">
                                            <p:txEl>
                                              <p:pRg st="4" end="4"/>
                                            </p:txEl>
                                          </p:spTgt>
                                        </p:tgtEl>
                                        <p:attrNameLst>
                                          <p:attrName>style.visibility</p:attrName>
                                        </p:attrNameLst>
                                      </p:cBhvr>
                                      <p:to>
                                        <p:strVal val="visible"/>
                                      </p:to>
                                    </p:set>
                                    <p:animEffect transition="in" filter="fade">
                                      <p:cBhvr>
                                        <p:cTn id="30" dur="500"/>
                                        <p:tgtEl>
                                          <p:spTgt spid="54">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54">
                                            <p:txEl>
                                              <p:pRg st="5" end="5"/>
                                            </p:txEl>
                                          </p:spTgt>
                                        </p:tgtEl>
                                        <p:attrNameLst>
                                          <p:attrName>style.visibility</p:attrName>
                                        </p:attrNameLst>
                                      </p:cBhvr>
                                      <p:to>
                                        <p:strVal val="visible"/>
                                      </p:to>
                                    </p:set>
                                    <p:animEffect transition="in" filter="fade">
                                      <p:cBhvr>
                                        <p:cTn id="35" dur="500"/>
                                        <p:tgtEl>
                                          <p:spTgt spid="54">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54">
                                            <p:txEl>
                                              <p:pRg st="6" end="6"/>
                                            </p:txEl>
                                          </p:spTgt>
                                        </p:tgtEl>
                                        <p:attrNameLst>
                                          <p:attrName>style.visibility</p:attrName>
                                        </p:attrNameLst>
                                      </p:cBhvr>
                                      <p:to>
                                        <p:strVal val="visible"/>
                                      </p:to>
                                    </p:set>
                                    <p:animEffect transition="in" filter="fade">
                                      <p:cBhvr>
                                        <p:cTn id="40" dur="500"/>
                                        <p:tgtEl>
                                          <p:spTgt spid="5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uiExpand="1" build="p" bldLvl="5"/>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r>
              <a:rPr lang="en" dirty="0"/>
              <a:t>Map Implementation (</a:t>
            </a:r>
            <a:r>
              <a:rPr lang="en-US" dirty="0"/>
              <a:t>4</a:t>
            </a:r>
            <a:r>
              <a:rPr lang="en" dirty="0"/>
              <a:t>/</a:t>
            </a:r>
            <a:r>
              <a:rPr lang="en-US" dirty="0"/>
              <a:t>4</a:t>
            </a:r>
            <a:r>
              <a:rPr lang="en" dirty="0"/>
              <a:t>)</a:t>
            </a:r>
          </a:p>
        </p:txBody>
      </p:sp>
      <p:sp>
        <p:nvSpPr>
          <p:cNvPr id="60" name="Shape 60"/>
          <p:cNvSpPr txBox="1">
            <a:spLocks noGrp="1"/>
          </p:cNvSpPr>
          <p:nvPr>
            <p:ph type="body" idx="1"/>
          </p:nvPr>
        </p:nvSpPr>
        <p:spPr>
          <a:xfrm>
            <a:off x="457200" y="1284451"/>
            <a:ext cx="8229600" cy="3725699"/>
          </a:xfrm>
          <a:prstGeom prst="rect">
            <a:avLst/>
          </a:prstGeom>
        </p:spPr>
        <p:txBody>
          <a:bodyPr lIns="91425" tIns="91425" rIns="91425" bIns="91425" anchor="t" anchorCtr="0">
            <a:noAutofit/>
          </a:bodyPr>
          <a:lstStyle/>
          <a:p>
            <a:pPr marL="381000" indent="-342900">
              <a:spcBef>
                <a:spcPts val="600"/>
              </a:spcBef>
            </a:pPr>
            <a:r>
              <a:rPr lang="en" sz="2400" dirty="0"/>
              <a:t>Thus, two major problems:</a:t>
            </a:r>
          </a:p>
          <a:p>
            <a:pPr marL="914400" marR="0" lvl="1" indent="-381000" algn="l" rtl="0">
              <a:lnSpc>
                <a:spcPct val="100000"/>
              </a:lnSpc>
              <a:spcBef>
                <a:spcPts val="600"/>
              </a:spcBef>
              <a:spcAft>
                <a:spcPts val="0"/>
              </a:spcAft>
              <a:buClr>
                <a:schemeClr val="dk1"/>
              </a:buClr>
              <a:buSzPct val="80000"/>
              <a:buFont typeface="Courier New"/>
              <a:buChar char="o"/>
            </a:pPr>
            <a:r>
              <a:rPr lang="en-US" sz="2000" dirty="0"/>
              <a:t>h</a:t>
            </a:r>
            <a:r>
              <a:rPr lang="en" sz="2000" dirty="0"/>
              <a:t>ow can we deal with arbitrarily long keys, both numeric </a:t>
            </a:r>
            <a:r>
              <a:rPr lang="en" sz="2000" i="1" dirty="0"/>
              <a:t>and</a:t>
            </a:r>
            <a:r>
              <a:rPr lang="en" sz="2000" dirty="0"/>
              <a:t> alphanumeric?</a:t>
            </a:r>
          </a:p>
          <a:p>
            <a:pPr marL="914400" marR="0" lvl="1" indent="-381000" algn="l" rtl="0">
              <a:lnSpc>
                <a:spcPct val="100000"/>
              </a:lnSpc>
              <a:spcBef>
                <a:spcPts val="600"/>
              </a:spcBef>
              <a:spcAft>
                <a:spcPts val="0"/>
              </a:spcAft>
              <a:buClr>
                <a:schemeClr val="dk1"/>
              </a:buClr>
              <a:buSzPct val="80000"/>
              <a:buFont typeface="Courier New"/>
              <a:buChar char="o"/>
            </a:pPr>
            <a:r>
              <a:rPr lang="en-US" sz="2000" dirty="0"/>
              <a:t>h</a:t>
            </a:r>
            <a:r>
              <a:rPr lang="en" sz="2000" dirty="0"/>
              <a:t>ow can we build a small, dense (i.e., space-efficient) array that we can index into to find keys and values?</a:t>
            </a:r>
          </a:p>
          <a:p>
            <a:pPr marL="381000" indent="-342900">
              <a:spcBef>
                <a:spcPts val="600"/>
              </a:spcBef>
            </a:pPr>
            <a:r>
              <a:rPr lang="en" sz="2400" dirty="0"/>
              <a:t>Impossible?</a:t>
            </a:r>
          </a:p>
          <a:p>
            <a:pPr marL="601663" lvl="1">
              <a:spcBef>
                <a:spcPts val="600"/>
              </a:spcBef>
            </a:pPr>
            <a:r>
              <a:rPr lang="en" sz="1800" dirty="0"/>
              <a:t>No, we approximate</a:t>
            </a:r>
          </a:p>
        </p:txBody>
      </p:sp>
    </p:spTree>
    <p:extLst>
      <p:ext uri="{BB962C8B-B14F-4D97-AF65-F5344CB8AC3E}">
        <p14:creationId xmlns:p14="http://schemas.microsoft.com/office/powerpoint/2010/main" val="1999317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0">
                                            <p:txEl>
                                              <p:pRg st="0" end="0"/>
                                            </p:txEl>
                                          </p:spTgt>
                                        </p:tgtEl>
                                        <p:attrNameLst>
                                          <p:attrName>style.visibility</p:attrName>
                                        </p:attrNameLst>
                                      </p:cBhvr>
                                      <p:to>
                                        <p:strVal val="visible"/>
                                      </p:to>
                                    </p:set>
                                    <p:animEffect transition="in" filter="fade">
                                      <p:cBhvr>
                                        <p:cTn id="7" dur="500"/>
                                        <p:tgtEl>
                                          <p:spTgt spid="6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0">
                                            <p:txEl>
                                              <p:pRg st="1" end="1"/>
                                            </p:txEl>
                                          </p:spTgt>
                                        </p:tgtEl>
                                        <p:attrNameLst>
                                          <p:attrName>style.visibility</p:attrName>
                                        </p:attrNameLst>
                                      </p:cBhvr>
                                      <p:to>
                                        <p:strVal val="visible"/>
                                      </p:to>
                                    </p:set>
                                    <p:animEffect transition="in" filter="fade">
                                      <p:cBhvr>
                                        <p:cTn id="12" dur="500"/>
                                        <p:tgtEl>
                                          <p:spTgt spid="6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0">
                                            <p:txEl>
                                              <p:pRg st="2" end="2"/>
                                            </p:txEl>
                                          </p:spTgt>
                                        </p:tgtEl>
                                        <p:attrNameLst>
                                          <p:attrName>style.visibility</p:attrName>
                                        </p:attrNameLst>
                                      </p:cBhvr>
                                      <p:to>
                                        <p:strVal val="visible"/>
                                      </p:to>
                                    </p:set>
                                    <p:animEffect transition="in" filter="fade">
                                      <p:cBhvr>
                                        <p:cTn id="17" dur="500"/>
                                        <p:tgtEl>
                                          <p:spTgt spid="6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0">
                                            <p:txEl>
                                              <p:pRg st="3" end="3"/>
                                            </p:txEl>
                                          </p:spTgt>
                                        </p:tgtEl>
                                        <p:attrNameLst>
                                          <p:attrName>style.visibility</p:attrName>
                                        </p:attrNameLst>
                                      </p:cBhvr>
                                      <p:to>
                                        <p:strVal val="visible"/>
                                      </p:to>
                                    </p:set>
                                    <p:animEffect transition="in" filter="fade">
                                      <p:cBhvr>
                                        <p:cTn id="22" dur="500"/>
                                        <p:tgtEl>
                                          <p:spTgt spid="6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0">
                                            <p:txEl>
                                              <p:pRg st="4" end="4"/>
                                            </p:txEl>
                                          </p:spTgt>
                                        </p:tgtEl>
                                        <p:attrNameLst>
                                          <p:attrName>style.visibility</p:attrName>
                                        </p:attrNameLst>
                                      </p:cBhvr>
                                      <p:to>
                                        <p:strVal val="visible"/>
                                      </p:to>
                                    </p:set>
                                    <p:animEffect transition="in" filter="fade">
                                      <p:cBhvr>
                                        <p:cTn id="27" dur="500"/>
                                        <p:tgtEl>
                                          <p:spTgt spid="6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uiExpand="1" build="p" bldLvl="5"/>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457200" y="-38250"/>
            <a:ext cx="8229600" cy="857400"/>
          </a:xfrm>
          <a:prstGeom prst="rect">
            <a:avLst/>
          </a:prstGeom>
        </p:spPr>
        <p:txBody>
          <a:bodyPr lIns="91425" tIns="91425" rIns="91425" bIns="91425" anchor="b" anchorCtr="0">
            <a:noAutofit/>
          </a:bodyPr>
          <a:lstStyle/>
          <a:p>
            <a:pPr>
              <a:spcBef>
                <a:spcPts val="0"/>
              </a:spcBef>
              <a:buNone/>
            </a:pPr>
            <a:r>
              <a:rPr lang="en" dirty="0"/>
              <a:t>Hashing	</a:t>
            </a:r>
          </a:p>
        </p:txBody>
      </p:sp>
      <p:sp>
        <p:nvSpPr>
          <p:cNvPr id="66" name="Shape 66"/>
          <p:cNvSpPr txBox="1">
            <a:spLocks noGrp="1"/>
          </p:cNvSpPr>
          <p:nvPr>
            <p:ph type="body" idx="1"/>
          </p:nvPr>
        </p:nvSpPr>
        <p:spPr>
          <a:xfrm>
            <a:off x="0" y="895350"/>
            <a:ext cx="6504934" cy="3725699"/>
          </a:xfrm>
          <a:prstGeom prst="rect">
            <a:avLst/>
          </a:prstGeom>
        </p:spPr>
        <p:txBody>
          <a:bodyPr lIns="91425" tIns="91425" rIns="91425" bIns="91425" anchor="t" anchorCtr="0">
            <a:noAutofit/>
          </a:bodyPr>
          <a:lstStyle/>
          <a:p>
            <a:pPr marL="419100" indent="-342900"/>
            <a:r>
              <a:rPr lang="en" sz="2000" dirty="0"/>
              <a:t>How do we approximate?</a:t>
            </a:r>
          </a:p>
          <a:p>
            <a:pPr marL="914400" lvl="1" indent="-342900" rtl="0">
              <a:spcBef>
                <a:spcPts val="0"/>
              </a:spcBef>
              <a:buClr>
                <a:schemeClr val="dk1"/>
              </a:buClr>
              <a:buSzPct val="100000"/>
              <a:buFont typeface="Courier New"/>
              <a:buChar char="o"/>
            </a:pPr>
            <a:r>
              <a:rPr lang="en-US" sz="1800" dirty="0"/>
              <a:t>w</a:t>
            </a:r>
            <a:r>
              <a:rPr lang="en" sz="1800" dirty="0"/>
              <a:t>e use </a:t>
            </a:r>
            <a:r>
              <a:rPr lang="en-US" sz="1800" dirty="0"/>
              <a:t>h</a:t>
            </a:r>
            <a:r>
              <a:rPr lang="en" sz="1800" dirty="0" err="1"/>
              <a:t>ashing</a:t>
            </a:r>
            <a:endParaRPr lang="en" sz="1800" dirty="0"/>
          </a:p>
          <a:p>
            <a:pPr marL="914400" lvl="1" indent="-342900" rtl="0">
              <a:spcBef>
                <a:spcPts val="0"/>
              </a:spcBef>
              <a:buClr>
                <a:schemeClr val="dk1"/>
              </a:buClr>
              <a:buSzPct val="100000"/>
              <a:buFont typeface="Courier New"/>
              <a:buChar char="o"/>
            </a:pPr>
            <a:r>
              <a:rPr lang="en-US" sz="1800" dirty="0"/>
              <a:t>h</a:t>
            </a:r>
            <a:r>
              <a:rPr lang="en" sz="1800" dirty="0" err="1"/>
              <a:t>ashing</a:t>
            </a:r>
            <a:r>
              <a:rPr lang="en" sz="1800" dirty="0"/>
              <a:t> refers to computing an array index from an arbitrarily large key using a hash function</a:t>
            </a:r>
          </a:p>
          <a:p>
            <a:pPr marL="914400" lvl="1" indent="-342900" rtl="0">
              <a:spcBef>
                <a:spcPts val="0"/>
              </a:spcBef>
              <a:buClr>
                <a:schemeClr val="dk1"/>
              </a:buClr>
              <a:buSzPct val="100000"/>
              <a:buFont typeface="Courier New"/>
              <a:buChar char="o"/>
            </a:pPr>
            <a:r>
              <a:rPr lang="en-US" sz="1800" dirty="0"/>
              <a:t>h</a:t>
            </a:r>
            <a:r>
              <a:rPr lang="en" sz="1800" dirty="0"/>
              <a:t>ash function takes in key and returns index in array</a:t>
            </a:r>
            <a:endParaRPr lang="en-US" sz="1800" dirty="0"/>
          </a:p>
          <a:p>
            <a:pPr marL="914400" lvl="1" indent="-342900" rtl="0">
              <a:spcBef>
                <a:spcPts val="0"/>
              </a:spcBef>
              <a:buClr>
                <a:schemeClr val="dk1"/>
              </a:buClr>
              <a:buSzPct val="100000"/>
              <a:buFont typeface="Courier New"/>
              <a:buChar char="o"/>
            </a:pPr>
            <a:endParaRPr lang="en" sz="1800" dirty="0"/>
          </a:p>
          <a:p>
            <a:pPr marL="571500" lvl="1" indent="0" rtl="0">
              <a:spcBef>
                <a:spcPts val="0"/>
              </a:spcBef>
              <a:buClr>
                <a:schemeClr val="dk1"/>
              </a:buClr>
              <a:buSzPct val="100000"/>
              <a:buNone/>
            </a:pPr>
            <a:endParaRPr lang="en" sz="1800" dirty="0"/>
          </a:p>
          <a:p>
            <a:pPr marL="571500" lvl="1" indent="0" rtl="0">
              <a:spcBef>
                <a:spcPts val="0"/>
              </a:spcBef>
              <a:buClr>
                <a:schemeClr val="dk1"/>
              </a:buClr>
              <a:buSzPct val="100000"/>
              <a:buNone/>
            </a:pPr>
            <a:endParaRPr lang="en" sz="1800" dirty="0"/>
          </a:p>
          <a:p>
            <a:pPr marL="571500" lvl="1" indent="0" rtl="0">
              <a:spcBef>
                <a:spcPts val="0"/>
              </a:spcBef>
              <a:buClr>
                <a:schemeClr val="dk1"/>
              </a:buClr>
              <a:buSzPct val="100000"/>
              <a:buNone/>
            </a:pPr>
            <a:endParaRPr lang="en" sz="1800" dirty="0"/>
          </a:p>
          <a:p>
            <a:pPr marL="419100" indent="-342900"/>
            <a:r>
              <a:rPr lang="en" sz="2000" dirty="0"/>
              <a:t>Index leads to a simple value or an entire object</a:t>
            </a:r>
          </a:p>
          <a:p>
            <a:pPr marL="419100" indent="-342900"/>
            <a:r>
              <a:rPr lang="en" sz="2000" dirty="0"/>
              <a:t>Therefore, a two-step process:</a:t>
            </a:r>
          </a:p>
          <a:p>
            <a:pPr lvl="1" indent="-381000">
              <a:buFont typeface="Courier New" panose="02070309020205020404" pitchFamily="49" charset="0"/>
              <a:buChar char="o"/>
            </a:pPr>
            <a:r>
              <a:rPr lang="en" sz="1800" dirty="0"/>
              <a:t>hash to create index</a:t>
            </a:r>
            <a:endParaRPr lang="en-US" sz="1800" dirty="0"/>
          </a:p>
          <a:p>
            <a:pPr lvl="1" indent="-381000">
              <a:buFont typeface="Courier New" panose="02070309020205020404" pitchFamily="49" charset="0"/>
              <a:buChar char="o"/>
            </a:pPr>
            <a:r>
              <a:rPr lang="en" sz="1800" dirty="0"/>
              <a:t>use index to get value</a:t>
            </a:r>
          </a:p>
        </p:txBody>
      </p:sp>
      <p:grpSp>
        <p:nvGrpSpPr>
          <p:cNvPr id="2" name="Group 1"/>
          <p:cNvGrpSpPr/>
          <p:nvPr/>
        </p:nvGrpSpPr>
        <p:grpSpPr>
          <a:xfrm>
            <a:off x="3303588" y="1504950"/>
            <a:ext cx="5647530" cy="3162300"/>
            <a:chOff x="3599657" y="1188624"/>
            <a:chExt cx="5647530" cy="3162300"/>
          </a:xfrm>
        </p:grpSpPr>
        <p:sp>
          <p:nvSpPr>
            <p:cNvPr id="4" name="Rectangle 11"/>
            <p:cNvSpPr>
              <a:spLocks noChangeArrowheads="1"/>
            </p:cNvSpPr>
            <p:nvPr/>
          </p:nvSpPr>
          <p:spPr bwMode="auto">
            <a:xfrm>
              <a:off x="6732587" y="2826924"/>
              <a:ext cx="1371600" cy="381000"/>
            </a:xfrm>
            <a:prstGeom prst="rect">
              <a:avLst/>
            </a:prstGeom>
            <a:noFill/>
            <a:ln w="12700">
              <a:solidFill>
                <a:srgbClr val="990000"/>
              </a:solidFill>
              <a:miter lim="800000"/>
              <a:headEnd type="none" w="sm" len="sm"/>
              <a:tailEnd type="none" w="lg" len="lg"/>
            </a:ln>
          </p:spPr>
          <p:txBody>
            <a:bodyPr wrap="none" anchor="ctr"/>
            <a:lstStyle/>
            <a:p>
              <a:endParaRPr lang="en-US"/>
            </a:p>
          </p:txBody>
        </p:sp>
        <p:sp>
          <p:nvSpPr>
            <p:cNvPr id="5" name="Rectangle 12"/>
            <p:cNvSpPr>
              <a:spLocks noChangeArrowheads="1"/>
            </p:cNvSpPr>
            <p:nvPr/>
          </p:nvSpPr>
          <p:spPr bwMode="auto">
            <a:xfrm>
              <a:off x="6732587" y="2445924"/>
              <a:ext cx="1371600" cy="381000"/>
            </a:xfrm>
            <a:prstGeom prst="rect">
              <a:avLst/>
            </a:prstGeom>
            <a:noFill/>
            <a:ln w="12700">
              <a:solidFill>
                <a:srgbClr val="990000"/>
              </a:solidFill>
              <a:miter lim="800000"/>
              <a:headEnd type="none" w="sm" len="sm"/>
              <a:tailEnd type="none" w="lg" len="lg"/>
            </a:ln>
          </p:spPr>
          <p:txBody>
            <a:bodyPr wrap="none" anchor="ctr"/>
            <a:lstStyle/>
            <a:p>
              <a:endParaRPr lang="en-US"/>
            </a:p>
          </p:txBody>
        </p:sp>
        <p:sp>
          <p:nvSpPr>
            <p:cNvPr id="6" name="Rectangle 13"/>
            <p:cNvSpPr>
              <a:spLocks noChangeArrowheads="1"/>
            </p:cNvSpPr>
            <p:nvPr/>
          </p:nvSpPr>
          <p:spPr bwMode="auto">
            <a:xfrm>
              <a:off x="6732587" y="2064924"/>
              <a:ext cx="1371600" cy="381000"/>
            </a:xfrm>
            <a:prstGeom prst="rect">
              <a:avLst/>
            </a:prstGeom>
            <a:noFill/>
            <a:ln w="12700">
              <a:solidFill>
                <a:srgbClr val="990000"/>
              </a:solidFill>
              <a:miter lim="800000"/>
              <a:headEnd type="none" w="sm" len="sm"/>
              <a:tailEnd type="none" w="lg" len="lg"/>
            </a:ln>
          </p:spPr>
          <p:txBody>
            <a:bodyPr wrap="none" anchor="ctr"/>
            <a:lstStyle/>
            <a:p>
              <a:endParaRPr lang="en-US"/>
            </a:p>
          </p:txBody>
        </p:sp>
        <p:sp>
          <p:nvSpPr>
            <p:cNvPr id="7" name="Rectangle 14"/>
            <p:cNvSpPr>
              <a:spLocks noChangeArrowheads="1"/>
            </p:cNvSpPr>
            <p:nvPr/>
          </p:nvSpPr>
          <p:spPr bwMode="auto">
            <a:xfrm>
              <a:off x="6732587" y="3207924"/>
              <a:ext cx="1371600" cy="381000"/>
            </a:xfrm>
            <a:prstGeom prst="rect">
              <a:avLst/>
            </a:prstGeom>
            <a:noFill/>
            <a:ln w="12700">
              <a:solidFill>
                <a:srgbClr val="990000"/>
              </a:solidFill>
              <a:miter lim="800000"/>
              <a:headEnd type="none" w="sm" len="sm"/>
              <a:tailEnd type="none" w="lg" len="lg"/>
            </a:ln>
          </p:spPr>
          <p:txBody>
            <a:bodyPr wrap="none" anchor="ctr"/>
            <a:lstStyle/>
            <a:p>
              <a:endParaRPr lang="en-US"/>
            </a:p>
          </p:txBody>
        </p:sp>
        <p:sp>
          <p:nvSpPr>
            <p:cNvPr id="8" name="Rectangle 15"/>
            <p:cNvSpPr>
              <a:spLocks noChangeArrowheads="1"/>
            </p:cNvSpPr>
            <p:nvPr/>
          </p:nvSpPr>
          <p:spPr bwMode="auto">
            <a:xfrm>
              <a:off x="6732587" y="3588924"/>
              <a:ext cx="1371600" cy="381000"/>
            </a:xfrm>
            <a:prstGeom prst="rect">
              <a:avLst/>
            </a:prstGeom>
            <a:noFill/>
            <a:ln w="12700">
              <a:solidFill>
                <a:srgbClr val="990000"/>
              </a:solidFill>
              <a:miter lim="800000"/>
              <a:headEnd type="none" w="sm" len="sm"/>
              <a:tailEnd type="none" w="lg" len="lg"/>
            </a:ln>
          </p:spPr>
          <p:txBody>
            <a:bodyPr wrap="none" anchor="ctr"/>
            <a:lstStyle/>
            <a:p>
              <a:endParaRPr lang="en-US"/>
            </a:p>
          </p:txBody>
        </p:sp>
        <p:sp>
          <p:nvSpPr>
            <p:cNvPr id="9" name="Rectangle 16"/>
            <p:cNvSpPr>
              <a:spLocks noChangeArrowheads="1"/>
            </p:cNvSpPr>
            <p:nvPr/>
          </p:nvSpPr>
          <p:spPr bwMode="auto">
            <a:xfrm>
              <a:off x="6732587" y="3969924"/>
              <a:ext cx="1371600" cy="381000"/>
            </a:xfrm>
            <a:prstGeom prst="rect">
              <a:avLst/>
            </a:prstGeom>
            <a:noFill/>
            <a:ln w="12700">
              <a:solidFill>
                <a:srgbClr val="990000"/>
              </a:solidFill>
              <a:miter lim="800000"/>
              <a:headEnd type="none" w="sm" len="sm"/>
              <a:tailEnd type="none" w="lg" len="lg"/>
            </a:ln>
          </p:spPr>
          <p:txBody>
            <a:bodyPr wrap="none" anchor="ctr"/>
            <a:lstStyle/>
            <a:p>
              <a:endParaRPr lang="en-US"/>
            </a:p>
          </p:txBody>
        </p:sp>
        <p:sp>
          <p:nvSpPr>
            <p:cNvPr id="11" name="Rectangle 18"/>
            <p:cNvSpPr>
              <a:spLocks noChangeArrowheads="1"/>
            </p:cNvSpPr>
            <p:nvPr/>
          </p:nvSpPr>
          <p:spPr bwMode="auto">
            <a:xfrm>
              <a:off x="6732587" y="1683924"/>
              <a:ext cx="1371600" cy="381000"/>
            </a:xfrm>
            <a:prstGeom prst="rect">
              <a:avLst/>
            </a:prstGeom>
            <a:noFill/>
            <a:ln w="12700">
              <a:solidFill>
                <a:srgbClr val="990000"/>
              </a:solidFill>
              <a:miter lim="800000"/>
              <a:headEnd type="none" w="sm" len="sm"/>
              <a:tailEnd type="none" w="lg" len="lg"/>
            </a:ln>
          </p:spPr>
          <p:txBody>
            <a:bodyPr wrap="none" anchor="ctr"/>
            <a:lstStyle/>
            <a:p>
              <a:endParaRPr lang="en-US"/>
            </a:p>
          </p:txBody>
        </p:sp>
        <p:sp>
          <p:nvSpPr>
            <p:cNvPr id="12" name="Text Box 19"/>
            <p:cNvSpPr txBox="1">
              <a:spLocks noChangeArrowheads="1"/>
            </p:cNvSpPr>
            <p:nvPr/>
          </p:nvSpPr>
          <p:spPr bwMode="auto">
            <a:xfrm>
              <a:off x="4423569" y="2217324"/>
              <a:ext cx="1281113" cy="850900"/>
            </a:xfrm>
            <a:prstGeom prst="rect">
              <a:avLst/>
            </a:prstGeom>
            <a:noFill/>
            <a:ln w="28575">
              <a:solidFill>
                <a:srgbClr val="990000"/>
              </a:solidFill>
              <a:miter lim="800000"/>
              <a:headEnd type="none" w="sm" len="sm"/>
              <a:tailEnd type="none" w="lg" len="lg"/>
            </a:ln>
          </p:spPr>
          <p:txBody>
            <a:bodyPr wrap="none">
              <a:spAutoFit/>
            </a:bodyPr>
            <a:lstStyle/>
            <a:p>
              <a:pPr algn="ctr"/>
              <a:r>
                <a:rPr lang="en-US" dirty="0">
                  <a:solidFill>
                    <a:srgbClr val="990000"/>
                  </a:solidFill>
                </a:rPr>
                <a:t>hash</a:t>
              </a:r>
            </a:p>
            <a:p>
              <a:pPr algn="ctr"/>
              <a:r>
                <a:rPr lang="en-US" dirty="0">
                  <a:solidFill>
                    <a:srgbClr val="990000"/>
                  </a:solidFill>
                </a:rPr>
                <a:t>function</a:t>
              </a:r>
            </a:p>
          </p:txBody>
        </p:sp>
        <p:sp>
          <p:nvSpPr>
            <p:cNvPr id="13" name="Text Box 20"/>
            <p:cNvSpPr txBox="1">
              <a:spLocks noChangeArrowheads="1"/>
            </p:cNvSpPr>
            <p:nvPr/>
          </p:nvSpPr>
          <p:spPr bwMode="auto">
            <a:xfrm>
              <a:off x="5934869" y="2511078"/>
              <a:ext cx="914400" cy="457200"/>
            </a:xfrm>
            <a:prstGeom prst="rect">
              <a:avLst/>
            </a:prstGeom>
            <a:noFill/>
            <a:ln w="12700">
              <a:noFill/>
              <a:miter lim="800000"/>
              <a:headEnd type="none" w="sm" len="sm"/>
              <a:tailEnd type="none" w="lg" len="lg"/>
            </a:ln>
          </p:spPr>
          <p:txBody>
            <a:bodyPr wrap="none">
              <a:spAutoFit/>
            </a:bodyPr>
            <a:lstStyle/>
            <a:p>
              <a:r>
                <a:rPr lang="en-US" dirty="0">
                  <a:solidFill>
                    <a:srgbClr val="000066"/>
                  </a:solidFill>
                </a:rPr>
                <a:t>index</a:t>
              </a:r>
            </a:p>
          </p:txBody>
        </p:sp>
        <p:sp>
          <p:nvSpPr>
            <p:cNvPr id="14" name="Text Box 21"/>
            <p:cNvSpPr txBox="1">
              <a:spLocks noChangeArrowheads="1"/>
            </p:cNvSpPr>
            <p:nvPr/>
          </p:nvSpPr>
          <p:spPr bwMode="auto">
            <a:xfrm>
              <a:off x="3599657" y="2511078"/>
              <a:ext cx="658812" cy="457200"/>
            </a:xfrm>
            <a:prstGeom prst="rect">
              <a:avLst/>
            </a:prstGeom>
            <a:noFill/>
            <a:ln w="12700">
              <a:noFill/>
              <a:miter lim="800000"/>
              <a:headEnd type="none" w="sm" len="sm"/>
              <a:tailEnd type="none" w="lg" len="lg"/>
            </a:ln>
          </p:spPr>
          <p:txBody>
            <a:bodyPr wrap="none">
              <a:spAutoFit/>
            </a:bodyPr>
            <a:lstStyle/>
            <a:p>
              <a:r>
                <a:rPr lang="en-US" dirty="0">
                  <a:solidFill>
                    <a:srgbClr val="000066"/>
                  </a:solidFill>
                </a:rPr>
                <a:t>key</a:t>
              </a:r>
            </a:p>
          </p:txBody>
        </p:sp>
        <p:sp>
          <p:nvSpPr>
            <p:cNvPr id="15" name="Text Box 22"/>
            <p:cNvSpPr txBox="1">
              <a:spLocks noChangeArrowheads="1"/>
            </p:cNvSpPr>
            <p:nvPr/>
          </p:nvSpPr>
          <p:spPr bwMode="auto">
            <a:xfrm>
              <a:off x="8304212" y="2484024"/>
              <a:ext cx="942975" cy="485775"/>
            </a:xfrm>
            <a:prstGeom prst="rect">
              <a:avLst/>
            </a:prstGeom>
            <a:noFill/>
            <a:ln w="28575">
              <a:solidFill>
                <a:srgbClr val="990000"/>
              </a:solidFill>
              <a:miter lim="800000"/>
              <a:headEnd type="none" w="sm" len="sm"/>
              <a:tailEnd type="none" w="lg" len="lg"/>
            </a:ln>
          </p:spPr>
          <p:txBody>
            <a:bodyPr wrap="none">
              <a:spAutoFit/>
            </a:bodyPr>
            <a:lstStyle/>
            <a:p>
              <a:r>
                <a:rPr lang="en-US">
                  <a:solidFill>
                    <a:srgbClr val="990000"/>
                  </a:solidFill>
                </a:rPr>
                <a:t>value</a:t>
              </a:r>
            </a:p>
          </p:txBody>
        </p:sp>
        <p:sp>
          <p:nvSpPr>
            <p:cNvPr id="16" name="Line 23"/>
            <p:cNvSpPr>
              <a:spLocks noChangeShapeType="1"/>
            </p:cNvSpPr>
            <p:nvPr/>
          </p:nvSpPr>
          <p:spPr bwMode="auto">
            <a:xfrm>
              <a:off x="4042569" y="2674524"/>
              <a:ext cx="381000" cy="0"/>
            </a:xfrm>
            <a:prstGeom prst="line">
              <a:avLst/>
            </a:prstGeom>
            <a:noFill/>
            <a:ln w="12700">
              <a:solidFill>
                <a:srgbClr val="990000"/>
              </a:solidFill>
              <a:round/>
              <a:headEnd type="none" w="sm" len="sm"/>
              <a:tailEnd type="triangle" w="lg" len="lg"/>
            </a:ln>
          </p:spPr>
          <p:txBody>
            <a:bodyPr wrap="none" anchor="ctr"/>
            <a:lstStyle/>
            <a:p>
              <a:endParaRPr lang="en-US"/>
            </a:p>
          </p:txBody>
        </p:sp>
        <p:sp>
          <p:nvSpPr>
            <p:cNvPr id="17" name="Line 24"/>
            <p:cNvSpPr>
              <a:spLocks noChangeShapeType="1"/>
            </p:cNvSpPr>
            <p:nvPr/>
          </p:nvSpPr>
          <p:spPr bwMode="auto">
            <a:xfrm>
              <a:off x="5706269" y="2674524"/>
              <a:ext cx="304800" cy="0"/>
            </a:xfrm>
            <a:prstGeom prst="line">
              <a:avLst/>
            </a:prstGeom>
            <a:noFill/>
            <a:ln w="12700">
              <a:solidFill>
                <a:srgbClr val="990000"/>
              </a:solidFill>
              <a:round/>
              <a:headEnd type="none" w="sm" len="sm"/>
              <a:tailEnd type="triangle" w="lg" len="lg"/>
            </a:ln>
          </p:spPr>
          <p:txBody>
            <a:bodyPr wrap="none" anchor="ctr"/>
            <a:lstStyle/>
            <a:p>
              <a:endParaRPr lang="en-US"/>
            </a:p>
          </p:txBody>
        </p:sp>
        <p:sp>
          <p:nvSpPr>
            <p:cNvPr id="18" name="Line 25"/>
            <p:cNvSpPr>
              <a:spLocks noChangeShapeType="1"/>
            </p:cNvSpPr>
            <p:nvPr/>
          </p:nvSpPr>
          <p:spPr bwMode="auto">
            <a:xfrm>
              <a:off x="6503987" y="2674524"/>
              <a:ext cx="533400" cy="0"/>
            </a:xfrm>
            <a:prstGeom prst="line">
              <a:avLst/>
            </a:prstGeom>
            <a:noFill/>
            <a:ln w="12700">
              <a:solidFill>
                <a:srgbClr val="990000"/>
              </a:solidFill>
              <a:round/>
              <a:headEnd type="none" w="sm" len="sm"/>
              <a:tailEnd type="triangle" w="lg" len="lg"/>
            </a:ln>
          </p:spPr>
          <p:txBody>
            <a:bodyPr wrap="none" anchor="ctr"/>
            <a:lstStyle/>
            <a:p>
              <a:endParaRPr lang="en-US"/>
            </a:p>
          </p:txBody>
        </p:sp>
        <p:sp>
          <p:nvSpPr>
            <p:cNvPr id="19" name="Line 26"/>
            <p:cNvSpPr>
              <a:spLocks noChangeShapeType="1"/>
            </p:cNvSpPr>
            <p:nvPr/>
          </p:nvSpPr>
          <p:spPr bwMode="auto">
            <a:xfrm>
              <a:off x="7621587" y="2674524"/>
              <a:ext cx="685800" cy="0"/>
            </a:xfrm>
            <a:prstGeom prst="line">
              <a:avLst/>
            </a:prstGeom>
            <a:noFill/>
            <a:ln w="12700">
              <a:solidFill>
                <a:srgbClr val="990000"/>
              </a:solidFill>
              <a:round/>
              <a:headEnd type="none" w="sm" len="sm"/>
              <a:tailEnd type="triangle" w="lg" len="lg"/>
            </a:ln>
          </p:spPr>
          <p:txBody>
            <a:bodyPr wrap="none" anchor="ctr"/>
            <a:lstStyle/>
            <a:p>
              <a:endParaRPr lang="en-US"/>
            </a:p>
          </p:txBody>
        </p:sp>
        <p:sp>
          <p:nvSpPr>
            <p:cNvPr id="20" name="Text Box 27"/>
            <p:cNvSpPr txBox="1">
              <a:spLocks noChangeArrowheads="1"/>
            </p:cNvSpPr>
            <p:nvPr/>
          </p:nvSpPr>
          <p:spPr bwMode="auto">
            <a:xfrm>
              <a:off x="7129616" y="1188624"/>
              <a:ext cx="591829" cy="307777"/>
            </a:xfrm>
            <a:prstGeom prst="rect">
              <a:avLst/>
            </a:prstGeom>
            <a:noFill/>
            <a:ln w="12700">
              <a:noFill/>
              <a:miter lim="800000"/>
              <a:headEnd type="none" w="sm" len="sm"/>
              <a:tailEnd type="none" w="lg" len="lg"/>
            </a:ln>
          </p:spPr>
          <p:txBody>
            <a:bodyPr wrap="none">
              <a:spAutoFit/>
            </a:bodyPr>
            <a:lstStyle/>
            <a:p>
              <a:pPr algn="ctr"/>
              <a:r>
                <a:rPr lang="en-US" dirty="0">
                  <a:solidFill>
                    <a:srgbClr val="990000"/>
                  </a:solidFill>
                </a:rPr>
                <a:t>array</a:t>
              </a:r>
            </a:p>
          </p:txBody>
        </p:sp>
      </p:grpSp>
    </p:spTree>
    <p:extLst>
      <p:ext uri="{BB962C8B-B14F-4D97-AF65-F5344CB8AC3E}">
        <p14:creationId xmlns:p14="http://schemas.microsoft.com/office/powerpoint/2010/main" val="3305070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
                                            <p:txEl>
                                              <p:pRg st="0" end="0"/>
                                            </p:txEl>
                                          </p:spTgt>
                                        </p:tgtEl>
                                        <p:attrNameLst>
                                          <p:attrName>style.visibility</p:attrName>
                                        </p:attrNameLst>
                                      </p:cBhvr>
                                      <p:to>
                                        <p:strVal val="visible"/>
                                      </p:to>
                                    </p:set>
                                    <p:animEffect transition="in" filter="fade">
                                      <p:cBhvr>
                                        <p:cTn id="7" dur="500"/>
                                        <p:tgtEl>
                                          <p:spTgt spid="6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6">
                                            <p:txEl>
                                              <p:pRg st="1" end="1"/>
                                            </p:txEl>
                                          </p:spTgt>
                                        </p:tgtEl>
                                        <p:attrNameLst>
                                          <p:attrName>style.visibility</p:attrName>
                                        </p:attrNameLst>
                                      </p:cBhvr>
                                      <p:to>
                                        <p:strVal val="visible"/>
                                      </p:to>
                                    </p:set>
                                    <p:animEffect transition="in" filter="fade">
                                      <p:cBhvr>
                                        <p:cTn id="12" dur="500"/>
                                        <p:tgtEl>
                                          <p:spTgt spid="6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6">
                                            <p:txEl>
                                              <p:pRg st="2" end="2"/>
                                            </p:txEl>
                                          </p:spTgt>
                                        </p:tgtEl>
                                        <p:attrNameLst>
                                          <p:attrName>style.visibility</p:attrName>
                                        </p:attrNameLst>
                                      </p:cBhvr>
                                      <p:to>
                                        <p:strVal val="visible"/>
                                      </p:to>
                                    </p:set>
                                    <p:animEffect transition="in" filter="fade">
                                      <p:cBhvr>
                                        <p:cTn id="17" dur="500"/>
                                        <p:tgtEl>
                                          <p:spTgt spid="6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6">
                                            <p:txEl>
                                              <p:pRg st="3" end="3"/>
                                            </p:txEl>
                                          </p:spTgt>
                                        </p:tgtEl>
                                        <p:attrNameLst>
                                          <p:attrName>style.visibility</p:attrName>
                                        </p:attrNameLst>
                                      </p:cBhvr>
                                      <p:to>
                                        <p:strVal val="visible"/>
                                      </p:to>
                                    </p:set>
                                    <p:animEffect transition="in" filter="fade">
                                      <p:cBhvr>
                                        <p:cTn id="22" dur="500"/>
                                        <p:tgtEl>
                                          <p:spTgt spid="6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6">
                                            <p:txEl>
                                              <p:pRg st="8" end="8"/>
                                            </p:txEl>
                                          </p:spTgt>
                                        </p:tgtEl>
                                        <p:attrNameLst>
                                          <p:attrName>style.visibility</p:attrName>
                                        </p:attrNameLst>
                                      </p:cBhvr>
                                      <p:to>
                                        <p:strVal val="visible"/>
                                      </p:to>
                                    </p:set>
                                    <p:animEffect transition="in" filter="fade">
                                      <p:cBhvr>
                                        <p:cTn id="32" dur="500"/>
                                        <p:tgtEl>
                                          <p:spTgt spid="66">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6">
                                            <p:txEl>
                                              <p:pRg st="9" end="9"/>
                                            </p:txEl>
                                          </p:spTgt>
                                        </p:tgtEl>
                                        <p:attrNameLst>
                                          <p:attrName>style.visibility</p:attrName>
                                        </p:attrNameLst>
                                      </p:cBhvr>
                                      <p:to>
                                        <p:strVal val="visible"/>
                                      </p:to>
                                    </p:set>
                                    <p:animEffect transition="in" filter="fade">
                                      <p:cBhvr>
                                        <p:cTn id="37" dur="500"/>
                                        <p:tgtEl>
                                          <p:spTgt spid="66">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6">
                                            <p:txEl>
                                              <p:pRg st="10" end="10"/>
                                            </p:txEl>
                                          </p:spTgt>
                                        </p:tgtEl>
                                        <p:attrNameLst>
                                          <p:attrName>style.visibility</p:attrName>
                                        </p:attrNameLst>
                                      </p:cBhvr>
                                      <p:to>
                                        <p:strVal val="visible"/>
                                      </p:to>
                                    </p:set>
                                    <p:animEffect transition="in" filter="fade">
                                      <p:cBhvr>
                                        <p:cTn id="42" dur="500"/>
                                        <p:tgtEl>
                                          <p:spTgt spid="66">
                                            <p:txEl>
                                              <p:pRg st="10" end="1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6">
                                            <p:txEl>
                                              <p:pRg st="11" end="11"/>
                                            </p:txEl>
                                          </p:spTgt>
                                        </p:tgtEl>
                                        <p:attrNameLst>
                                          <p:attrName>style.visibility</p:attrName>
                                        </p:attrNameLst>
                                      </p:cBhvr>
                                      <p:to>
                                        <p:strVal val="visible"/>
                                      </p:to>
                                    </p:set>
                                    <p:animEffect transition="in" filter="fade">
                                      <p:cBhvr>
                                        <p:cTn id="47" dur="500"/>
                                        <p:tgtEl>
                                          <p:spTgt spid="6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Shape 72"/>
          <p:cNvSpPr txBox="1">
            <a:spLocks noGrp="1"/>
          </p:cNvSpPr>
          <p:nvPr>
            <p:ph type="body" idx="1"/>
          </p:nvPr>
        </p:nvSpPr>
        <p:spPr>
          <a:xfrm>
            <a:off x="584665" y="757553"/>
            <a:ext cx="8686800" cy="1201499"/>
          </a:xfrm>
          <a:prstGeom prst="rect">
            <a:avLst/>
          </a:prstGeom>
        </p:spPr>
        <p:txBody>
          <a:bodyPr lIns="91425" tIns="91425" rIns="91425" bIns="91425" anchor="t" anchorCtr="0">
            <a:noAutofit/>
          </a:bodyPr>
          <a:lstStyle/>
          <a:p>
            <a:pPr marL="419100" indent="-342900"/>
            <a:r>
              <a:rPr lang="en" sz="2000" dirty="0"/>
              <a:t>Array used in hashing typically holds several hundred to several thousand entries; size typically a prime (e.g., 1051)</a:t>
            </a:r>
          </a:p>
          <a:p>
            <a:pPr marL="914400" lvl="1" indent="-342900" rtl="0">
              <a:spcBef>
                <a:spcPts val="0"/>
              </a:spcBef>
              <a:buClr>
                <a:schemeClr val="dk1"/>
              </a:buClr>
              <a:buSzPct val="100000"/>
              <a:buFont typeface="Courier New"/>
              <a:buChar char="o"/>
            </a:pPr>
            <a:r>
              <a:rPr lang="en" sz="1800" dirty="0"/>
              <a:t>array of links to instances of the class HTA</a:t>
            </a:r>
          </a:p>
        </p:txBody>
      </p:sp>
      <p:sp>
        <p:nvSpPr>
          <p:cNvPr id="35" name="Shape 65"/>
          <p:cNvSpPr txBox="1">
            <a:spLocks noGrp="1"/>
          </p:cNvSpPr>
          <p:nvPr>
            <p:ph type="title"/>
          </p:nvPr>
        </p:nvSpPr>
        <p:spPr>
          <a:xfrm>
            <a:off x="457200" y="-38250"/>
            <a:ext cx="8229600" cy="857400"/>
          </a:xfrm>
          <a:prstGeom prst="rect">
            <a:avLst/>
          </a:prstGeom>
        </p:spPr>
        <p:txBody>
          <a:bodyPr lIns="91425" tIns="91425" rIns="91425" bIns="91425" anchor="b" anchorCtr="0">
            <a:noAutofit/>
          </a:bodyPr>
          <a:lstStyle/>
          <a:p>
            <a:pPr>
              <a:spcBef>
                <a:spcPts val="0"/>
              </a:spcBef>
              <a:buNone/>
            </a:pPr>
            <a:r>
              <a:rPr lang="en" dirty="0"/>
              <a:t>Hashing	</a:t>
            </a:r>
          </a:p>
        </p:txBody>
      </p:sp>
      <p:sp>
        <p:nvSpPr>
          <p:cNvPr id="43" name="TextBox 42">
            <a:extLst>
              <a:ext uri="{FF2B5EF4-FFF2-40B4-BE49-F238E27FC236}">
                <a16:creationId xmlns:a16="http://schemas.microsoft.com/office/drawing/2014/main" id="{91DC1146-A799-F143-A72E-A730863B372B}"/>
              </a:ext>
            </a:extLst>
          </p:cNvPr>
          <p:cNvSpPr txBox="1"/>
          <p:nvPr/>
        </p:nvSpPr>
        <p:spPr>
          <a:xfrm>
            <a:off x="6971216" y="2122012"/>
            <a:ext cx="184731" cy="307777"/>
          </a:xfrm>
          <a:prstGeom prst="rect">
            <a:avLst/>
          </a:prstGeom>
          <a:noFill/>
        </p:spPr>
        <p:txBody>
          <a:bodyPr wrap="none" rtlCol="0">
            <a:spAutoFit/>
          </a:bodyPr>
          <a:lstStyle/>
          <a:p>
            <a:endParaRPr lang="en-US" dirty="0"/>
          </a:p>
        </p:txBody>
      </p:sp>
      <p:grpSp>
        <p:nvGrpSpPr>
          <p:cNvPr id="15" name="Group 14">
            <a:extLst>
              <a:ext uri="{FF2B5EF4-FFF2-40B4-BE49-F238E27FC236}">
                <a16:creationId xmlns:a16="http://schemas.microsoft.com/office/drawing/2014/main" id="{29D30CD1-77FB-5243-80AD-DB5DE9D44A2A}"/>
              </a:ext>
            </a:extLst>
          </p:cNvPr>
          <p:cNvGrpSpPr/>
          <p:nvPr/>
        </p:nvGrpSpPr>
        <p:grpSpPr>
          <a:xfrm>
            <a:off x="2286000" y="1809750"/>
            <a:ext cx="4571727" cy="3174451"/>
            <a:chOff x="1371873" y="1685151"/>
            <a:chExt cx="4571727" cy="3174451"/>
          </a:xfrm>
        </p:grpSpPr>
        <p:sp>
          <p:nvSpPr>
            <p:cNvPr id="37" name="Text Box 35"/>
            <p:cNvSpPr txBox="1">
              <a:spLocks noChangeArrowheads="1"/>
            </p:cNvSpPr>
            <p:nvPr/>
          </p:nvSpPr>
          <p:spPr bwMode="auto">
            <a:xfrm>
              <a:off x="1395881" y="3110199"/>
              <a:ext cx="1423788" cy="307777"/>
            </a:xfrm>
            <a:prstGeom prst="rect">
              <a:avLst/>
            </a:prstGeom>
            <a:noFill/>
            <a:ln w="12700">
              <a:noFill/>
              <a:miter lim="800000"/>
              <a:headEnd type="none" w="sm" len="sm"/>
              <a:tailEnd type="none" w="lg" len="lg"/>
            </a:ln>
          </p:spPr>
          <p:txBody>
            <a:bodyPr wrap="none">
              <a:spAutoFit/>
            </a:bodyPr>
            <a:lstStyle/>
            <a:p>
              <a:r>
                <a:rPr lang="en-US" dirty="0"/>
                <a:t>Hash(‘Julie’)= </a:t>
              </a:r>
              <a:r>
                <a:rPr lang="en-US" dirty="0">
                  <a:solidFill>
                    <a:srgbClr val="000066"/>
                  </a:solidFill>
                </a:rPr>
                <a:t>8</a:t>
              </a:r>
              <a:endParaRPr lang="en-US" dirty="0"/>
            </a:p>
          </p:txBody>
        </p:sp>
        <p:grpSp>
          <p:nvGrpSpPr>
            <p:cNvPr id="44" name="Group 43">
              <a:extLst>
                <a:ext uri="{FF2B5EF4-FFF2-40B4-BE49-F238E27FC236}">
                  <a16:creationId xmlns:a16="http://schemas.microsoft.com/office/drawing/2014/main" id="{AD08BB3F-C414-9249-BD3E-DAD145610422}"/>
                </a:ext>
              </a:extLst>
            </p:cNvPr>
            <p:cNvGrpSpPr/>
            <p:nvPr/>
          </p:nvGrpSpPr>
          <p:grpSpPr>
            <a:xfrm>
              <a:off x="1371873" y="1685151"/>
              <a:ext cx="4571727" cy="3174451"/>
              <a:chOff x="1371873" y="1685151"/>
              <a:chExt cx="4571727" cy="3174451"/>
            </a:xfrm>
          </p:grpSpPr>
          <p:grpSp>
            <p:nvGrpSpPr>
              <p:cNvPr id="31" name="Group 30">
                <a:extLst>
                  <a:ext uri="{FF2B5EF4-FFF2-40B4-BE49-F238E27FC236}">
                    <a16:creationId xmlns:a16="http://schemas.microsoft.com/office/drawing/2014/main" id="{B6A94169-8DDA-464B-93AE-BC9CCA771AEF}"/>
                  </a:ext>
                </a:extLst>
              </p:cNvPr>
              <p:cNvGrpSpPr/>
              <p:nvPr/>
            </p:nvGrpSpPr>
            <p:grpSpPr>
              <a:xfrm>
                <a:off x="1371873" y="1685151"/>
                <a:ext cx="4571727" cy="3174451"/>
                <a:chOff x="1371873" y="1685151"/>
                <a:chExt cx="4571727" cy="3174451"/>
              </a:xfrm>
            </p:grpSpPr>
            <p:grpSp>
              <p:nvGrpSpPr>
                <p:cNvPr id="30" name="Group 29">
                  <a:extLst>
                    <a:ext uri="{FF2B5EF4-FFF2-40B4-BE49-F238E27FC236}">
                      <a16:creationId xmlns:a16="http://schemas.microsoft.com/office/drawing/2014/main" id="{40F7FA0D-0CA5-2246-AC0E-E00596E97ADD}"/>
                    </a:ext>
                  </a:extLst>
                </p:cNvPr>
                <p:cNvGrpSpPr/>
                <p:nvPr/>
              </p:nvGrpSpPr>
              <p:grpSpPr>
                <a:xfrm>
                  <a:off x="1371873" y="1685151"/>
                  <a:ext cx="4571727" cy="3174451"/>
                  <a:chOff x="1371873" y="1685151"/>
                  <a:chExt cx="4571727" cy="3174451"/>
                </a:xfrm>
              </p:grpSpPr>
              <p:grpSp>
                <p:nvGrpSpPr>
                  <p:cNvPr id="2" name="Group 1"/>
                  <p:cNvGrpSpPr/>
                  <p:nvPr/>
                </p:nvGrpSpPr>
                <p:grpSpPr>
                  <a:xfrm>
                    <a:off x="1371873" y="1685151"/>
                    <a:ext cx="4571727" cy="3174451"/>
                    <a:chOff x="1348289" y="1862455"/>
                    <a:chExt cx="4571727" cy="3174451"/>
                  </a:xfrm>
                </p:grpSpPr>
                <p:sp>
                  <p:nvSpPr>
                    <p:cNvPr id="4" name="Rectangle 4"/>
                    <p:cNvSpPr>
                      <a:spLocks noChangeArrowheads="1"/>
                    </p:cNvSpPr>
                    <p:nvPr/>
                  </p:nvSpPr>
                  <p:spPr bwMode="auto">
                    <a:xfrm>
                      <a:off x="4396016" y="1929188"/>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10" name="Freeform 10"/>
                    <p:cNvSpPr>
                      <a:spLocks/>
                    </p:cNvSpPr>
                    <p:nvPr/>
                  </p:nvSpPr>
                  <p:spPr bwMode="auto">
                    <a:xfrm>
                      <a:off x="4396016" y="3522647"/>
                      <a:ext cx="1524000" cy="293207"/>
                    </a:xfrm>
                    <a:custGeom>
                      <a:avLst/>
                      <a:gdLst>
                        <a:gd name="T0" fmla="*/ 0 w 960"/>
                        <a:gd name="T1" fmla="*/ 48 h 288"/>
                        <a:gd name="T2" fmla="*/ 0 w 960"/>
                        <a:gd name="T3" fmla="*/ 240 h 288"/>
                        <a:gd name="T4" fmla="*/ 144 w 960"/>
                        <a:gd name="T5" fmla="*/ 144 h 288"/>
                        <a:gd name="T6" fmla="*/ 336 w 960"/>
                        <a:gd name="T7" fmla="*/ 288 h 288"/>
                        <a:gd name="T8" fmla="*/ 528 w 960"/>
                        <a:gd name="T9" fmla="*/ 96 h 288"/>
                        <a:gd name="T10" fmla="*/ 672 w 960"/>
                        <a:gd name="T11" fmla="*/ 240 h 288"/>
                        <a:gd name="T12" fmla="*/ 864 w 960"/>
                        <a:gd name="T13" fmla="*/ 144 h 288"/>
                        <a:gd name="T14" fmla="*/ 960 w 960"/>
                        <a:gd name="T15" fmla="*/ 288 h 288"/>
                        <a:gd name="T16" fmla="*/ 960 w 960"/>
                        <a:gd name="T17" fmla="*/ 0 h 28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60"/>
                        <a:gd name="T28" fmla="*/ 0 h 288"/>
                        <a:gd name="T29" fmla="*/ 960 w 960"/>
                        <a:gd name="T30" fmla="*/ 288 h 28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60" h="288">
                          <a:moveTo>
                            <a:pt x="0" y="48"/>
                          </a:moveTo>
                          <a:lnTo>
                            <a:pt x="0" y="240"/>
                          </a:lnTo>
                          <a:lnTo>
                            <a:pt x="144" y="144"/>
                          </a:lnTo>
                          <a:lnTo>
                            <a:pt x="336" y="288"/>
                          </a:lnTo>
                          <a:lnTo>
                            <a:pt x="528" y="96"/>
                          </a:lnTo>
                          <a:lnTo>
                            <a:pt x="672" y="240"/>
                          </a:lnTo>
                          <a:lnTo>
                            <a:pt x="864" y="144"/>
                          </a:lnTo>
                          <a:lnTo>
                            <a:pt x="960" y="288"/>
                          </a:lnTo>
                          <a:lnTo>
                            <a:pt x="960" y="0"/>
                          </a:lnTo>
                        </a:path>
                      </a:pathLst>
                    </a:custGeom>
                    <a:noFill/>
                    <a:ln w="12700">
                      <a:solidFill>
                        <a:srgbClr val="990000"/>
                      </a:solidFill>
                      <a:round/>
                      <a:headEnd type="none" w="sm" len="sm"/>
                      <a:tailEnd type="none" w="lg" len="lg"/>
                    </a:ln>
                  </p:spPr>
                  <p:txBody>
                    <a:bodyPr wrap="none" anchor="ctr"/>
                    <a:lstStyle/>
                    <a:p>
                      <a:endParaRPr lang="en-US" dirty="0"/>
                    </a:p>
                  </p:txBody>
                </p:sp>
                <p:sp>
                  <p:nvSpPr>
                    <p:cNvPr id="11" name="Freeform 17"/>
                    <p:cNvSpPr>
                      <a:spLocks/>
                    </p:cNvSpPr>
                    <p:nvPr/>
                  </p:nvSpPr>
                  <p:spPr bwMode="auto">
                    <a:xfrm>
                      <a:off x="4396016" y="4190775"/>
                      <a:ext cx="1524000" cy="178316"/>
                    </a:xfrm>
                    <a:custGeom>
                      <a:avLst/>
                      <a:gdLst>
                        <a:gd name="T0" fmla="*/ 0 w 960"/>
                        <a:gd name="T1" fmla="*/ 240 h 240"/>
                        <a:gd name="T2" fmla="*/ 0 w 960"/>
                        <a:gd name="T3" fmla="*/ 96 h 240"/>
                        <a:gd name="T4" fmla="*/ 144 w 960"/>
                        <a:gd name="T5" fmla="*/ 0 h 240"/>
                        <a:gd name="T6" fmla="*/ 336 w 960"/>
                        <a:gd name="T7" fmla="*/ 144 h 240"/>
                        <a:gd name="T8" fmla="*/ 528 w 960"/>
                        <a:gd name="T9" fmla="*/ 0 h 240"/>
                        <a:gd name="T10" fmla="*/ 720 w 960"/>
                        <a:gd name="T11" fmla="*/ 144 h 240"/>
                        <a:gd name="T12" fmla="*/ 912 w 960"/>
                        <a:gd name="T13" fmla="*/ 48 h 240"/>
                        <a:gd name="T14" fmla="*/ 960 w 960"/>
                        <a:gd name="T15" fmla="*/ 144 h 240"/>
                        <a:gd name="T16" fmla="*/ 960 w 960"/>
                        <a:gd name="T17" fmla="*/ 240 h 24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60"/>
                        <a:gd name="T28" fmla="*/ 0 h 240"/>
                        <a:gd name="T29" fmla="*/ 960 w 960"/>
                        <a:gd name="T30" fmla="*/ 240 h 24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60" h="240">
                          <a:moveTo>
                            <a:pt x="0" y="240"/>
                          </a:moveTo>
                          <a:lnTo>
                            <a:pt x="0" y="96"/>
                          </a:lnTo>
                          <a:lnTo>
                            <a:pt x="144" y="0"/>
                          </a:lnTo>
                          <a:lnTo>
                            <a:pt x="336" y="144"/>
                          </a:lnTo>
                          <a:lnTo>
                            <a:pt x="528" y="0"/>
                          </a:lnTo>
                          <a:lnTo>
                            <a:pt x="720" y="144"/>
                          </a:lnTo>
                          <a:lnTo>
                            <a:pt x="912" y="48"/>
                          </a:lnTo>
                          <a:lnTo>
                            <a:pt x="960" y="144"/>
                          </a:lnTo>
                          <a:lnTo>
                            <a:pt x="960" y="240"/>
                          </a:lnTo>
                        </a:path>
                      </a:pathLst>
                    </a:custGeom>
                    <a:noFill/>
                    <a:ln w="12700">
                      <a:solidFill>
                        <a:srgbClr val="990000"/>
                      </a:solidFill>
                      <a:round/>
                      <a:headEnd type="none" w="sm" len="sm"/>
                      <a:tailEnd type="none" w="lg" len="lg"/>
                    </a:ln>
                  </p:spPr>
                  <p:txBody>
                    <a:bodyPr wrap="none" anchor="ctr"/>
                    <a:lstStyle/>
                    <a:p>
                      <a:endParaRPr lang="en-US" dirty="0"/>
                    </a:p>
                  </p:txBody>
                </p:sp>
                <p:sp>
                  <p:nvSpPr>
                    <p:cNvPr id="20" name="Text Box 28"/>
                    <p:cNvSpPr txBox="1">
                      <a:spLocks noChangeArrowheads="1"/>
                    </p:cNvSpPr>
                    <p:nvPr/>
                  </p:nvSpPr>
                  <p:spPr bwMode="auto">
                    <a:xfrm>
                      <a:off x="4202590" y="1862455"/>
                      <a:ext cx="269626" cy="276999"/>
                    </a:xfrm>
                    <a:prstGeom prst="rect">
                      <a:avLst/>
                    </a:prstGeom>
                    <a:noFill/>
                    <a:ln w="12700">
                      <a:noFill/>
                      <a:miter lim="800000"/>
                      <a:headEnd type="none" w="sm" len="sm"/>
                      <a:tailEnd type="none" w="lg" len="lg"/>
                    </a:ln>
                  </p:spPr>
                  <p:txBody>
                    <a:bodyPr wrap="none">
                      <a:spAutoFit/>
                    </a:bodyPr>
                    <a:lstStyle/>
                    <a:p>
                      <a:r>
                        <a:rPr lang="en-US" sz="1200" b="1" dirty="0">
                          <a:solidFill>
                            <a:srgbClr val="000066"/>
                          </a:solidFill>
                        </a:rPr>
                        <a:t>0</a:t>
                      </a:r>
                    </a:p>
                  </p:txBody>
                </p:sp>
                <p:sp>
                  <p:nvSpPr>
                    <p:cNvPr id="25" name="Text Box 33"/>
                    <p:cNvSpPr txBox="1">
                      <a:spLocks noChangeArrowheads="1"/>
                    </p:cNvSpPr>
                    <p:nvPr/>
                  </p:nvSpPr>
                  <p:spPr bwMode="auto">
                    <a:xfrm>
                      <a:off x="3982980" y="4775296"/>
                      <a:ext cx="489236" cy="261610"/>
                    </a:xfrm>
                    <a:prstGeom prst="rect">
                      <a:avLst/>
                    </a:prstGeom>
                    <a:noFill/>
                    <a:ln w="12700">
                      <a:noFill/>
                      <a:miter lim="800000"/>
                      <a:headEnd type="none" w="sm" len="sm"/>
                      <a:tailEnd type="none" w="lg" len="lg"/>
                    </a:ln>
                  </p:spPr>
                  <p:txBody>
                    <a:bodyPr wrap="none">
                      <a:spAutoFit/>
                    </a:bodyPr>
                    <a:lstStyle/>
                    <a:p>
                      <a:r>
                        <a:rPr lang="en-US" sz="1100" b="1" dirty="0">
                          <a:solidFill>
                            <a:srgbClr val="000066"/>
                          </a:solidFill>
                        </a:rPr>
                        <a:t>N - 1</a:t>
                      </a:r>
                    </a:p>
                  </p:txBody>
                </p:sp>
                <p:sp>
                  <p:nvSpPr>
                    <p:cNvPr id="26" name="Text Box 34"/>
                    <p:cNvSpPr txBox="1">
                      <a:spLocks noChangeArrowheads="1"/>
                    </p:cNvSpPr>
                    <p:nvPr/>
                  </p:nvSpPr>
                  <p:spPr bwMode="auto">
                    <a:xfrm>
                      <a:off x="1375631" y="2533785"/>
                      <a:ext cx="1383712" cy="307777"/>
                    </a:xfrm>
                    <a:prstGeom prst="rect">
                      <a:avLst/>
                    </a:prstGeom>
                    <a:noFill/>
                    <a:ln w="12700">
                      <a:noFill/>
                      <a:miter lim="800000"/>
                      <a:headEnd type="none" w="sm" len="sm"/>
                      <a:tailEnd type="none" w="lg" len="lg"/>
                    </a:ln>
                  </p:spPr>
                  <p:txBody>
                    <a:bodyPr wrap="none">
                      <a:spAutoFit/>
                    </a:bodyPr>
                    <a:lstStyle/>
                    <a:p>
                      <a:r>
                        <a:rPr lang="en-US" dirty="0"/>
                        <a:t>Hash(‘Lucy</a:t>
                      </a:r>
                      <a:r>
                        <a:rPr lang="en-US" dirty="0">
                          <a:solidFill>
                            <a:srgbClr val="000066"/>
                          </a:solidFill>
                        </a:rPr>
                        <a:t>’</a:t>
                      </a:r>
                      <a:r>
                        <a:rPr lang="en-US" dirty="0"/>
                        <a:t>)=</a:t>
                      </a:r>
                      <a:r>
                        <a:rPr lang="en-US" dirty="0">
                          <a:solidFill>
                            <a:srgbClr val="000066"/>
                          </a:solidFill>
                        </a:rPr>
                        <a:t>0</a:t>
                      </a:r>
                      <a:endParaRPr lang="en-US" dirty="0"/>
                    </a:p>
                  </p:txBody>
                </p:sp>
                <p:sp>
                  <p:nvSpPr>
                    <p:cNvPr id="27" name="Text Box 35"/>
                    <p:cNvSpPr txBox="1">
                      <a:spLocks noChangeArrowheads="1"/>
                    </p:cNvSpPr>
                    <p:nvPr/>
                  </p:nvSpPr>
                  <p:spPr bwMode="auto">
                    <a:xfrm>
                      <a:off x="1386761" y="2939434"/>
                      <a:ext cx="1513556" cy="307777"/>
                    </a:xfrm>
                    <a:prstGeom prst="rect">
                      <a:avLst/>
                    </a:prstGeom>
                    <a:noFill/>
                    <a:ln w="12700">
                      <a:noFill/>
                      <a:miter lim="800000"/>
                      <a:headEnd type="none" w="sm" len="sm"/>
                      <a:tailEnd type="none" w="lg" len="lg"/>
                    </a:ln>
                  </p:spPr>
                  <p:txBody>
                    <a:bodyPr wrap="none">
                      <a:spAutoFit/>
                    </a:bodyPr>
                    <a:lstStyle/>
                    <a:p>
                      <a:r>
                        <a:rPr lang="en-US" dirty="0"/>
                        <a:t>Hash(‘Angel’)= </a:t>
                      </a:r>
                      <a:r>
                        <a:rPr lang="en-US" dirty="0">
                          <a:solidFill>
                            <a:srgbClr val="000066"/>
                          </a:solidFill>
                        </a:rPr>
                        <a:t>4</a:t>
                      </a:r>
                      <a:endParaRPr lang="en-US" dirty="0"/>
                    </a:p>
                  </p:txBody>
                </p:sp>
                <p:sp>
                  <p:nvSpPr>
                    <p:cNvPr id="28" name="Text Box 36"/>
                    <p:cNvSpPr txBox="1">
                      <a:spLocks noChangeArrowheads="1"/>
                    </p:cNvSpPr>
                    <p:nvPr/>
                  </p:nvSpPr>
                  <p:spPr bwMode="auto">
                    <a:xfrm>
                      <a:off x="1348289" y="3635573"/>
                      <a:ext cx="1651414" cy="307777"/>
                    </a:xfrm>
                    <a:prstGeom prst="rect">
                      <a:avLst/>
                    </a:prstGeom>
                    <a:noFill/>
                    <a:ln w="12700">
                      <a:noFill/>
                      <a:miter lim="800000"/>
                      <a:headEnd type="none" w="sm" len="sm"/>
                      <a:tailEnd type="none" w="lg" len="lg"/>
                    </a:ln>
                  </p:spPr>
                  <p:txBody>
                    <a:bodyPr wrap="none">
                      <a:spAutoFit/>
                    </a:bodyPr>
                    <a:lstStyle/>
                    <a:p>
                      <a:r>
                        <a:rPr lang="en-US" dirty="0"/>
                        <a:t>Hash(‘Taylor</a:t>
                      </a:r>
                      <a:r>
                        <a:rPr lang="en-US" dirty="0">
                          <a:solidFill>
                            <a:srgbClr val="000066"/>
                          </a:solidFill>
                        </a:rPr>
                        <a:t>’</a:t>
                      </a:r>
                      <a:r>
                        <a:rPr lang="en-US" dirty="0"/>
                        <a:t>)= 1</a:t>
                      </a:r>
                      <a:r>
                        <a:rPr lang="en-US" dirty="0">
                          <a:solidFill>
                            <a:srgbClr val="000066"/>
                          </a:solidFill>
                        </a:rPr>
                        <a:t>0</a:t>
                      </a:r>
                      <a:endParaRPr lang="en-US" dirty="0"/>
                    </a:p>
                  </p:txBody>
                </p:sp>
              </p:grpSp>
              <p:sp>
                <p:nvSpPr>
                  <p:cNvPr id="36" name="Text Box 22">
                    <a:extLst>
                      <a:ext uri="{FF2B5EF4-FFF2-40B4-BE49-F238E27FC236}">
                        <a16:creationId xmlns:a16="http://schemas.microsoft.com/office/drawing/2014/main" id="{1CA8A281-6601-EC41-8CB3-2ACFC03E275E}"/>
                      </a:ext>
                    </a:extLst>
                  </p:cNvPr>
                  <p:cNvSpPr txBox="1">
                    <a:spLocks noChangeArrowheads="1"/>
                  </p:cNvSpPr>
                  <p:nvPr/>
                </p:nvSpPr>
                <p:spPr bwMode="auto">
                  <a:xfrm>
                    <a:off x="3048359" y="4138940"/>
                    <a:ext cx="697455" cy="286434"/>
                  </a:xfrm>
                  <a:prstGeom prst="rect">
                    <a:avLst/>
                  </a:prstGeom>
                  <a:noFill/>
                  <a:ln w="12700">
                    <a:solidFill>
                      <a:srgbClr val="000066"/>
                    </a:solidFill>
                    <a:miter lim="800000"/>
                    <a:headEnd type="none" w="sm" len="sm"/>
                    <a:tailEnd type="none" w="lg" len="lg"/>
                  </a:ln>
                </p:spPr>
                <p:txBody>
                  <a:bodyPr wrap="square">
                    <a:spAutoFit/>
                  </a:bodyPr>
                  <a:lstStyle/>
                  <a:p>
                    <a:pPr algn="ctr"/>
                    <a:r>
                      <a:rPr lang="en-US" sz="1200" dirty="0">
                        <a:solidFill>
                          <a:srgbClr val="000066"/>
                        </a:solidFill>
                      </a:rPr>
                      <a:t>Noah</a:t>
                    </a:r>
                  </a:p>
                </p:txBody>
              </p:sp>
            </p:grpSp>
            <p:sp>
              <p:nvSpPr>
                <p:cNvPr id="42" name="Text Box 36">
                  <a:extLst>
                    <a:ext uri="{FF2B5EF4-FFF2-40B4-BE49-F238E27FC236}">
                      <a16:creationId xmlns:a16="http://schemas.microsoft.com/office/drawing/2014/main" id="{5664B9E6-095A-5E40-B436-5172C2D82634}"/>
                    </a:ext>
                  </a:extLst>
                </p:cNvPr>
                <p:cNvSpPr txBox="1">
                  <a:spLocks noChangeArrowheads="1"/>
                </p:cNvSpPr>
                <p:nvPr/>
              </p:nvSpPr>
              <p:spPr bwMode="auto">
                <a:xfrm>
                  <a:off x="1384557" y="3806338"/>
                  <a:ext cx="1582484" cy="307777"/>
                </a:xfrm>
                <a:prstGeom prst="rect">
                  <a:avLst/>
                </a:prstGeom>
                <a:noFill/>
                <a:ln w="12700">
                  <a:noFill/>
                  <a:miter lim="800000"/>
                  <a:headEnd type="none" w="sm" len="sm"/>
                  <a:tailEnd type="none" w="lg" len="lg"/>
                </a:ln>
              </p:spPr>
              <p:txBody>
                <a:bodyPr wrap="none">
                  <a:spAutoFit/>
                </a:bodyPr>
                <a:lstStyle/>
                <a:p>
                  <a:r>
                    <a:rPr lang="en-US" dirty="0"/>
                    <a:t>Hash(‘Noah</a:t>
                  </a:r>
                  <a:r>
                    <a:rPr lang="en-US" dirty="0">
                      <a:solidFill>
                        <a:srgbClr val="000066"/>
                      </a:solidFill>
                    </a:rPr>
                    <a:t>’</a:t>
                  </a:r>
                  <a:r>
                    <a:rPr lang="en-US" dirty="0"/>
                    <a:t>)= </a:t>
                  </a:r>
                  <a:r>
                    <a:rPr lang="en-US" dirty="0">
                      <a:solidFill>
                        <a:srgbClr val="000066"/>
                      </a:solidFill>
                    </a:rPr>
                    <a:t>95</a:t>
                  </a:r>
                  <a:endParaRPr lang="en-US" dirty="0"/>
                </a:p>
              </p:txBody>
            </p:sp>
          </p:grpSp>
          <p:sp>
            <p:nvSpPr>
              <p:cNvPr id="48" name="Line 25">
                <a:extLst>
                  <a:ext uri="{FF2B5EF4-FFF2-40B4-BE49-F238E27FC236}">
                    <a16:creationId xmlns:a16="http://schemas.microsoft.com/office/drawing/2014/main" id="{47C5EAF2-B48F-7241-A9A4-B0F516358310}"/>
                  </a:ext>
                </a:extLst>
              </p:cNvPr>
              <p:cNvSpPr>
                <a:spLocks noChangeShapeType="1"/>
              </p:cNvSpPr>
              <p:nvPr/>
            </p:nvSpPr>
            <p:spPr bwMode="auto">
              <a:xfrm>
                <a:off x="3745814" y="4248150"/>
                <a:ext cx="489235" cy="0"/>
              </a:xfrm>
              <a:prstGeom prst="line">
                <a:avLst/>
              </a:prstGeom>
              <a:noFill/>
              <a:ln w="12700">
                <a:solidFill>
                  <a:srgbClr val="990000"/>
                </a:solidFill>
                <a:round/>
                <a:headEnd type="none" w="sm" len="sm"/>
                <a:tailEnd type="triangle" w="lg" len="lg"/>
              </a:ln>
            </p:spPr>
            <p:txBody>
              <a:bodyPr wrap="none" anchor="ctr"/>
              <a:lstStyle/>
              <a:p>
                <a:endParaRPr lang="en-US"/>
              </a:p>
            </p:txBody>
          </p:sp>
        </p:grpSp>
      </p:grpSp>
      <p:sp>
        <p:nvSpPr>
          <p:cNvPr id="49" name="Rectangle 4">
            <a:extLst>
              <a:ext uri="{FF2B5EF4-FFF2-40B4-BE49-F238E27FC236}">
                <a16:creationId xmlns:a16="http://schemas.microsoft.com/office/drawing/2014/main" id="{A612F15D-A1C1-D748-A02B-1D3A8ADAB8C0}"/>
              </a:ext>
            </a:extLst>
          </p:cNvPr>
          <p:cNvSpPr>
            <a:spLocks noChangeArrowheads="1"/>
          </p:cNvSpPr>
          <p:nvPr/>
        </p:nvSpPr>
        <p:spPr bwMode="auto">
          <a:xfrm>
            <a:off x="5333727" y="20288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0" name="Rectangle 4">
            <a:extLst>
              <a:ext uri="{FF2B5EF4-FFF2-40B4-BE49-F238E27FC236}">
                <a16:creationId xmlns:a16="http://schemas.microsoft.com/office/drawing/2014/main" id="{6C3F6175-1937-9B44-96A0-D19F122F0794}"/>
              </a:ext>
            </a:extLst>
          </p:cNvPr>
          <p:cNvSpPr>
            <a:spLocks noChangeArrowheads="1"/>
          </p:cNvSpPr>
          <p:nvPr/>
        </p:nvSpPr>
        <p:spPr bwMode="auto">
          <a:xfrm>
            <a:off x="5333727" y="21812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1" name="Rectangle 4">
            <a:extLst>
              <a:ext uri="{FF2B5EF4-FFF2-40B4-BE49-F238E27FC236}">
                <a16:creationId xmlns:a16="http://schemas.microsoft.com/office/drawing/2014/main" id="{C5E431B9-84A9-A444-84E6-B0B3B44A7194}"/>
              </a:ext>
            </a:extLst>
          </p:cNvPr>
          <p:cNvSpPr>
            <a:spLocks noChangeArrowheads="1"/>
          </p:cNvSpPr>
          <p:nvPr/>
        </p:nvSpPr>
        <p:spPr bwMode="auto">
          <a:xfrm>
            <a:off x="5333727" y="23336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2" name="Rectangle 4">
            <a:extLst>
              <a:ext uri="{FF2B5EF4-FFF2-40B4-BE49-F238E27FC236}">
                <a16:creationId xmlns:a16="http://schemas.microsoft.com/office/drawing/2014/main" id="{BD3398E1-8711-B948-B6AC-29CEF1AB7539}"/>
              </a:ext>
            </a:extLst>
          </p:cNvPr>
          <p:cNvSpPr>
            <a:spLocks noChangeArrowheads="1"/>
          </p:cNvSpPr>
          <p:nvPr/>
        </p:nvSpPr>
        <p:spPr bwMode="auto">
          <a:xfrm>
            <a:off x="5333727" y="24860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3" name="Rectangle 4">
            <a:extLst>
              <a:ext uri="{FF2B5EF4-FFF2-40B4-BE49-F238E27FC236}">
                <a16:creationId xmlns:a16="http://schemas.microsoft.com/office/drawing/2014/main" id="{D6719F13-8A16-4846-97E8-EF7CD15B19B2}"/>
              </a:ext>
            </a:extLst>
          </p:cNvPr>
          <p:cNvSpPr>
            <a:spLocks noChangeArrowheads="1"/>
          </p:cNvSpPr>
          <p:nvPr/>
        </p:nvSpPr>
        <p:spPr bwMode="auto">
          <a:xfrm>
            <a:off x="5333727" y="26384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4" name="Rectangle 4">
            <a:extLst>
              <a:ext uri="{FF2B5EF4-FFF2-40B4-BE49-F238E27FC236}">
                <a16:creationId xmlns:a16="http://schemas.microsoft.com/office/drawing/2014/main" id="{47E9F540-8081-9246-A2AC-54A1E7AA9C60}"/>
              </a:ext>
            </a:extLst>
          </p:cNvPr>
          <p:cNvSpPr>
            <a:spLocks noChangeArrowheads="1"/>
          </p:cNvSpPr>
          <p:nvPr/>
        </p:nvSpPr>
        <p:spPr bwMode="auto">
          <a:xfrm>
            <a:off x="5333727" y="27908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5" name="Rectangle 4">
            <a:extLst>
              <a:ext uri="{FF2B5EF4-FFF2-40B4-BE49-F238E27FC236}">
                <a16:creationId xmlns:a16="http://schemas.microsoft.com/office/drawing/2014/main" id="{169FCA6A-DB58-FF46-844C-48639089D14C}"/>
              </a:ext>
            </a:extLst>
          </p:cNvPr>
          <p:cNvSpPr>
            <a:spLocks noChangeArrowheads="1"/>
          </p:cNvSpPr>
          <p:nvPr/>
        </p:nvSpPr>
        <p:spPr bwMode="auto">
          <a:xfrm>
            <a:off x="5333727" y="2924949"/>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6" name="Rectangle 4">
            <a:extLst>
              <a:ext uri="{FF2B5EF4-FFF2-40B4-BE49-F238E27FC236}">
                <a16:creationId xmlns:a16="http://schemas.microsoft.com/office/drawing/2014/main" id="{5938CDF5-62A1-8E49-BC20-F9DB42B757B8}"/>
              </a:ext>
            </a:extLst>
          </p:cNvPr>
          <p:cNvSpPr>
            <a:spLocks noChangeArrowheads="1"/>
          </p:cNvSpPr>
          <p:nvPr/>
        </p:nvSpPr>
        <p:spPr bwMode="auto">
          <a:xfrm>
            <a:off x="5333727" y="30956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7" name="Rectangle 4">
            <a:extLst>
              <a:ext uri="{FF2B5EF4-FFF2-40B4-BE49-F238E27FC236}">
                <a16:creationId xmlns:a16="http://schemas.microsoft.com/office/drawing/2014/main" id="{17E76F21-5869-2C48-94EA-3F34BAB5107D}"/>
              </a:ext>
            </a:extLst>
          </p:cNvPr>
          <p:cNvSpPr>
            <a:spLocks noChangeArrowheads="1"/>
          </p:cNvSpPr>
          <p:nvPr/>
        </p:nvSpPr>
        <p:spPr bwMode="auto">
          <a:xfrm>
            <a:off x="5333727" y="32480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8" name="Rectangle 4">
            <a:extLst>
              <a:ext uri="{FF2B5EF4-FFF2-40B4-BE49-F238E27FC236}">
                <a16:creationId xmlns:a16="http://schemas.microsoft.com/office/drawing/2014/main" id="{EE9954C6-19F8-9E40-AA29-61FC22EABB85}"/>
              </a:ext>
            </a:extLst>
          </p:cNvPr>
          <p:cNvSpPr>
            <a:spLocks noChangeArrowheads="1"/>
          </p:cNvSpPr>
          <p:nvPr/>
        </p:nvSpPr>
        <p:spPr bwMode="auto">
          <a:xfrm>
            <a:off x="5333727" y="34004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59" name="Rectangle 4">
            <a:extLst>
              <a:ext uri="{FF2B5EF4-FFF2-40B4-BE49-F238E27FC236}">
                <a16:creationId xmlns:a16="http://schemas.microsoft.com/office/drawing/2014/main" id="{0787EFA1-12C8-BB47-A34C-12B7CD871004}"/>
              </a:ext>
            </a:extLst>
          </p:cNvPr>
          <p:cNvSpPr>
            <a:spLocks noChangeArrowheads="1"/>
          </p:cNvSpPr>
          <p:nvPr/>
        </p:nvSpPr>
        <p:spPr bwMode="auto">
          <a:xfrm>
            <a:off x="5333727" y="4322286"/>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60" name="Rectangle 4">
            <a:extLst>
              <a:ext uri="{FF2B5EF4-FFF2-40B4-BE49-F238E27FC236}">
                <a16:creationId xmlns:a16="http://schemas.microsoft.com/office/drawing/2014/main" id="{601774A8-3112-6046-B1EB-763C4535D90D}"/>
              </a:ext>
            </a:extLst>
          </p:cNvPr>
          <p:cNvSpPr>
            <a:spLocks noChangeArrowheads="1"/>
          </p:cNvSpPr>
          <p:nvPr/>
        </p:nvSpPr>
        <p:spPr bwMode="auto">
          <a:xfrm>
            <a:off x="5333727" y="4468347"/>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61" name="Rectangle 4">
            <a:extLst>
              <a:ext uri="{FF2B5EF4-FFF2-40B4-BE49-F238E27FC236}">
                <a16:creationId xmlns:a16="http://schemas.microsoft.com/office/drawing/2014/main" id="{5F07974D-10AF-5241-9889-B3A2142699BD}"/>
              </a:ext>
            </a:extLst>
          </p:cNvPr>
          <p:cNvSpPr>
            <a:spLocks noChangeArrowheads="1"/>
          </p:cNvSpPr>
          <p:nvPr/>
        </p:nvSpPr>
        <p:spPr bwMode="auto">
          <a:xfrm>
            <a:off x="5333727" y="46196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62" name="Rectangle 4">
            <a:extLst>
              <a:ext uri="{FF2B5EF4-FFF2-40B4-BE49-F238E27FC236}">
                <a16:creationId xmlns:a16="http://schemas.microsoft.com/office/drawing/2014/main" id="{2E0D9B2E-5C03-F346-A466-12F3B314680D}"/>
              </a:ext>
            </a:extLst>
          </p:cNvPr>
          <p:cNvSpPr>
            <a:spLocks noChangeArrowheads="1"/>
          </p:cNvSpPr>
          <p:nvPr/>
        </p:nvSpPr>
        <p:spPr bwMode="auto">
          <a:xfrm>
            <a:off x="5333727" y="4772083"/>
            <a:ext cx="1524000" cy="134066"/>
          </a:xfrm>
          <a:prstGeom prst="rect">
            <a:avLst/>
          </a:prstGeom>
          <a:noFill/>
          <a:ln w="12700">
            <a:solidFill>
              <a:srgbClr val="990000"/>
            </a:solidFill>
            <a:miter lim="800000"/>
            <a:headEnd type="none" w="sm" len="sm"/>
            <a:tailEnd type="none" w="lg" len="lg"/>
          </a:ln>
        </p:spPr>
        <p:txBody>
          <a:bodyPr wrap="none" anchor="ctr"/>
          <a:lstStyle/>
          <a:p>
            <a:endParaRPr lang="en-US" dirty="0"/>
          </a:p>
        </p:txBody>
      </p:sp>
      <p:sp>
        <p:nvSpPr>
          <p:cNvPr id="16" name="TextBox 15">
            <a:extLst>
              <a:ext uri="{FF2B5EF4-FFF2-40B4-BE49-F238E27FC236}">
                <a16:creationId xmlns:a16="http://schemas.microsoft.com/office/drawing/2014/main" id="{C139651F-B753-5F40-8A7A-9B8F46F0A4BB}"/>
              </a:ext>
            </a:extLst>
          </p:cNvPr>
          <p:cNvSpPr txBox="1"/>
          <p:nvPr/>
        </p:nvSpPr>
        <p:spPr>
          <a:xfrm>
            <a:off x="6023995" y="3587619"/>
            <a:ext cx="143463" cy="553998"/>
          </a:xfrm>
          <a:prstGeom prst="rect">
            <a:avLst/>
          </a:prstGeom>
          <a:noFill/>
        </p:spPr>
        <p:txBody>
          <a:bodyPr wrap="square" rtlCol="0">
            <a:spAutoFit/>
          </a:bodyPr>
          <a:lstStyle/>
          <a:p>
            <a:r>
              <a:rPr lang="en-US" sz="1000" b="1" dirty="0"/>
              <a:t>.</a:t>
            </a:r>
          </a:p>
          <a:p>
            <a:r>
              <a:rPr lang="en-US" sz="1000" b="1" dirty="0"/>
              <a:t>.</a:t>
            </a:r>
          </a:p>
          <a:p>
            <a:r>
              <a:rPr lang="en-US" sz="1000" b="1" dirty="0"/>
              <a:t>.</a:t>
            </a:r>
          </a:p>
        </p:txBody>
      </p:sp>
      <p:sp>
        <p:nvSpPr>
          <p:cNvPr id="63" name="Text Box 28">
            <a:extLst>
              <a:ext uri="{FF2B5EF4-FFF2-40B4-BE49-F238E27FC236}">
                <a16:creationId xmlns:a16="http://schemas.microsoft.com/office/drawing/2014/main" id="{23F1E4DA-DDFC-254F-90B7-5E21AA834AF6}"/>
              </a:ext>
            </a:extLst>
          </p:cNvPr>
          <p:cNvSpPr txBox="1">
            <a:spLocks noChangeArrowheads="1"/>
          </p:cNvSpPr>
          <p:nvPr/>
        </p:nvSpPr>
        <p:spPr bwMode="auto">
          <a:xfrm>
            <a:off x="5140301" y="2414776"/>
            <a:ext cx="269626" cy="276999"/>
          </a:xfrm>
          <a:prstGeom prst="rect">
            <a:avLst/>
          </a:prstGeom>
          <a:noFill/>
          <a:ln w="12700">
            <a:noFill/>
            <a:miter lim="800000"/>
            <a:headEnd type="none" w="sm" len="sm"/>
            <a:tailEnd type="none" w="lg" len="lg"/>
          </a:ln>
        </p:spPr>
        <p:txBody>
          <a:bodyPr wrap="none">
            <a:spAutoFit/>
          </a:bodyPr>
          <a:lstStyle/>
          <a:p>
            <a:r>
              <a:rPr lang="en-US" sz="1200" b="1" dirty="0">
                <a:solidFill>
                  <a:srgbClr val="000066"/>
                </a:solidFill>
              </a:rPr>
              <a:t>4</a:t>
            </a:r>
          </a:p>
        </p:txBody>
      </p:sp>
      <p:sp>
        <p:nvSpPr>
          <p:cNvPr id="64" name="Text Box 28">
            <a:extLst>
              <a:ext uri="{FF2B5EF4-FFF2-40B4-BE49-F238E27FC236}">
                <a16:creationId xmlns:a16="http://schemas.microsoft.com/office/drawing/2014/main" id="{E217D1F0-E06F-6044-9AB1-0521D40647AF}"/>
              </a:ext>
            </a:extLst>
          </p:cNvPr>
          <p:cNvSpPr txBox="1">
            <a:spLocks noChangeArrowheads="1"/>
          </p:cNvSpPr>
          <p:nvPr/>
        </p:nvSpPr>
        <p:spPr bwMode="auto">
          <a:xfrm>
            <a:off x="5140301" y="3019594"/>
            <a:ext cx="269626" cy="276999"/>
          </a:xfrm>
          <a:prstGeom prst="rect">
            <a:avLst/>
          </a:prstGeom>
          <a:noFill/>
          <a:ln w="12700">
            <a:noFill/>
            <a:miter lim="800000"/>
            <a:headEnd type="none" w="sm" len="sm"/>
            <a:tailEnd type="none" w="lg" len="lg"/>
          </a:ln>
        </p:spPr>
        <p:txBody>
          <a:bodyPr wrap="none">
            <a:spAutoFit/>
          </a:bodyPr>
          <a:lstStyle/>
          <a:p>
            <a:r>
              <a:rPr lang="en-US" sz="1200" b="1" dirty="0">
                <a:solidFill>
                  <a:srgbClr val="000066"/>
                </a:solidFill>
              </a:rPr>
              <a:t>8</a:t>
            </a:r>
          </a:p>
        </p:txBody>
      </p:sp>
      <p:sp>
        <p:nvSpPr>
          <p:cNvPr id="65" name="Text Box 28">
            <a:extLst>
              <a:ext uri="{FF2B5EF4-FFF2-40B4-BE49-F238E27FC236}">
                <a16:creationId xmlns:a16="http://schemas.microsoft.com/office/drawing/2014/main" id="{2D373784-EB52-0F4C-BB89-02274C056677}"/>
              </a:ext>
            </a:extLst>
          </p:cNvPr>
          <p:cNvSpPr txBox="1">
            <a:spLocks noChangeArrowheads="1"/>
          </p:cNvSpPr>
          <p:nvPr/>
        </p:nvSpPr>
        <p:spPr bwMode="auto">
          <a:xfrm>
            <a:off x="5055343" y="3333750"/>
            <a:ext cx="354584" cy="276999"/>
          </a:xfrm>
          <a:prstGeom prst="rect">
            <a:avLst/>
          </a:prstGeom>
          <a:noFill/>
          <a:ln w="12700">
            <a:noFill/>
            <a:miter lim="800000"/>
            <a:headEnd type="none" w="sm" len="sm"/>
            <a:tailEnd type="none" w="lg" len="lg"/>
          </a:ln>
        </p:spPr>
        <p:txBody>
          <a:bodyPr wrap="none">
            <a:spAutoFit/>
          </a:bodyPr>
          <a:lstStyle/>
          <a:p>
            <a:r>
              <a:rPr lang="en-US" sz="1200" b="1" dirty="0">
                <a:solidFill>
                  <a:srgbClr val="000066"/>
                </a:solidFill>
              </a:rPr>
              <a:t>10</a:t>
            </a:r>
          </a:p>
        </p:txBody>
      </p:sp>
      <p:sp>
        <p:nvSpPr>
          <p:cNvPr id="66" name="Text Box 33">
            <a:extLst>
              <a:ext uri="{FF2B5EF4-FFF2-40B4-BE49-F238E27FC236}">
                <a16:creationId xmlns:a16="http://schemas.microsoft.com/office/drawing/2014/main" id="{1B26CF36-2192-E94F-9C04-22EA56E4CF7A}"/>
              </a:ext>
            </a:extLst>
          </p:cNvPr>
          <p:cNvSpPr txBox="1">
            <a:spLocks noChangeArrowheads="1"/>
          </p:cNvSpPr>
          <p:nvPr/>
        </p:nvSpPr>
        <p:spPr bwMode="auto">
          <a:xfrm>
            <a:off x="5068167" y="4263539"/>
            <a:ext cx="341760" cy="261610"/>
          </a:xfrm>
          <a:prstGeom prst="rect">
            <a:avLst/>
          </a:prstGeom>
          <a:noFill/>
          <a:ln w="12700">
            <a:noFill/>
            <a:miter lim="800000"/>
            <a:headEnd type="none" w="sm" len="sm"/>
            <a:tailEnd type="none" w="lg" len="lg"/>
          </a:ln>
        </p:spPr>
        <p:txBody>
          <a:bodyPr wrap="none">
            <a:spAutoFit/>
          </a:bodyPr>
          <a:lstStyle/>
          <a:p>
            <a:r>
              <a:rPr lang="en-US" sz="1100" b="1" dirty="0">
                <a:solidFill>
                  <a:srgbClr val="000066"/>
                </a:solidFill>
              </a:rPr>
              <a:t>95</a:t>
            </a:r>
          </a:p>
        </p:txBody>
      </p:sp>
      <p:sp>
        <p:nvSpPr>
          <p:cNvPr id="67" name="Text Box 22">
            <a:extLst>
              <a:ext uri="{FF2B5EF4-FFF2-40B4-BE49-F238E27FC236}">
                <a16:creationId xmlns:a16="http://schemas.microsoft.com/office/drawing/2014/main" id="{87536EFA-7B3D-EA46-A3B7-596193B42808}"/>
              </a:ext>
            </a:extLst>
          </p:cNvPr>
          <p:cNvSpPr txBox="1">
            <a:spLocks noChangeArrowheads="1"/>
          </p:cNvSpPr>
          <p:nvPr/>
        </p:nvSpPr>
        <p:spPr bwMode="auto">
          <a:xfrm>
            <a:off x="3962127" y="3360732"/>
            <a:ext cx="689804" cy="276999"/>
          </a:xfrm>
          <a:prstGeom prst="rect">
            <a:avLst/>
          </a:prstGeom>
          <a:noFill/>
          <a:ln w="12700">
            <a:solidFill>
              <a:srgbClr val="000066"/>
            </a:solidFill>
            <a:miter lim="800000"/>
            <a:headEnd type="none" w="sm" len="sm"/>
            <a:tailEnd type="none" w="lg" len="lg"/>
          </a:ln>
        </p:spPr>
        <p:txBody>
          <a:bodyPr wrap="square">
            <a:spAutoFit/>
          </a:bodyPr>
          <a:lstStyle/>
          <a:p>
            <a:pPr algn="ctr"/>
            <a:r>
              <a:rPr lang="en-US" sz="1200" dirty="0">
                <a:solidFill>
                  <a:srgbClr val="000066"/>
                </a:solidFill>
              </a:rPr>
              <a:t>Taylor</a:t>
            </a:r>
          </a:p>
        </p:txBody>
      </p:sp>
      <p:sp>
        <p:nvSpPr>
          <p:cNvPr id="68" name="Line 25">
            <a:extLst>
              <a:ext uri="{FF2B5EF4-FFF2-40B4-BE49-F238E27FC236}">
                <a16:creationId xmlns:a16="http://schemas.microsoft.com/office/drawing/2014/main" id="{79300DEC-1A32-E64A-B30C-315E42E3FD49}"/>
              </a:ext>
            </a:extLst>
          </p:cNvPr>
          <p:cNvSpPr>
            <a:spLocks noChangeShapeType="1"/>
          </p:cNvSpPr>
          <p:nvPr/>
        </p:nvSpPr>
        <p:spPr bwMode="auto">
          <a:xfrm>
            <a:off x="4652290" y="3469942"/>
            <a:ext cx="489235" cy="0"/>
          </a:xfrm>
          <a:prstGeom prst="line">
            <a:avLst/>
          </a:prstGeom>
          <a:noFill/>
          <a:ln w="12700">
            <a:solidFill>
              <a:srgbClr val="990000"/>
            </a:solidFill>
            <a:round/>
            <a:headEnd type="none" w="sm" len="sm"/>
            <a:tailEnd type="triangle" w="lg" len="lg"/>
          </a:ln>
        </p:spPr>
        <p:txBody>
          <a:bodyPr wrap="none" anchor="ctr"/>
          <a:lstStyle/>
          <a:p>
            <a:endParaRPr lang="en-US"/>
          </a:p>
        </p:txBody>
      </p:sp>
      <p:sp>
        <p:nvSpPr>
          <p:cNvPr id="69" name="Text Box 22">
            <a:extLst>
              <a:ext uri="{FF2B5EF4-FFF2-40B4-BE49-F238E27FC236}">
                <a16:creationId xmlns:a16="http://schemas.microsoft.com/office/drawing/2014/main" id="{2D3F5F02-0106-7C43-83A8-325955EF45F2}"/>
              </a:ext>
            </a:extLst>
          </p:cNvPr>
          <p:cNvSpPr txBox="1">
            <a:spLocks noChangeArrowheads="1"/>
          </p:cNvSpPr>
          <p:nvPr/>
        </p:nvSpPr>
        <p:spPr bwMode="auto">
          <a:xfrm>
            <a:off x="3962486" y="3040292"/>
            <a:ext cx="720962" cy="286434"/>
          </a:xfrm>
          <a:prstGeom prst="rect">
            <a:avLst/>
          </a:prstGeom>
          <a:noFill/>
          <a:ln w="12700">
            <a:solidFill>
              <a:srgbClr val="000066"/>
            </a:solidFill>
            <a:miter lim="800000"/>
            <a:headEnd type="none" w="sm" len="sm"/>
            <a:tailEnd type="none" w="lg" len="lg"/>
          </a:ln>
        </p:spPr>
        <p:txBody>
          <a:bodyPr wrap="square">
            <a:spAutoFit/>
          </a:bodyPr>
          <a:lstStyle/>
          <a:p>
            <a:pPr algn="ctr"/>
            <a:r>
              <a:rPr lang="en-US" sz="1200" dirty="0">
                <a:solidFill>
                  <a:srgbClr val="000066"/>
                </a:solidFill>
              </a:rPr>
              <a:t>Julie</a:t>
            </a:r>
          </a:p>
        </p:txBody>
      </p:sp>
      <p:sp>
        <p:nvSpPr>
          <p:cNvPr id="70" name="Line 25">
            <a:extLst>
              <a:ext uri="{FF2B5EF4-FFF2-40B4-BE49-F238E27FC236}">
                <a16:creationId xmlns:a16="http://schemas.microsoft.com/office/drawing/2014/main" id="{7CFE9BDE-EFBF-674B-9DDF-D0D9008B0F16}"/>
              </a:ext>
            </a:extLst>
          </p:cNvPr>
          <p:cNvSpPr>
            <a:spLocks noChangeShapeType="1"/>
          </p:cNvSpPr>
          <p:nvPr/>
        </p:nvSpPr>
        <p:spPr bwMode="auto">
          <a:xfrm>
            <a:off x="4683448" y="3149502"/>
            <a:ext cx="489235" cy="0"/>
          </a:xfrm>
          <a:prstGeom prst="line">
            <a:avLst/>
          </a:prstGeom>
          <a:noFill/>
          <a:ln w="12700">
            <a:solidFill>
              <a:srgbClr val="990000"/>
            </a:solidFill>
            <a:round/>
            <a:headEnd type="none" w="sm" len="sm"/>
            <a:tailEnd type="triangle" w="lg" len="lg"/>
          </a:ln>
        </p:spPr>
        <p:txBody>
          <a:bodyPr wrap="none" anchor="ctr"/>
          <a:lstStyle/>
          <a:p>
            <a:endParaRPr lang="en-US"/>
          </a:p>
        </p:txBody>
      </p:sp>
      <p:sp>
        <p:nvSpPr>
          <p:cNvPr id="71" name="Text Box 22">
            <a:extLst>
              <a:ext uri="{FF2B5EF4-FFF2-40B4-BE49-F238E27FC236}">
                <a16:creationId xmlns:a16="http://schemas.microsoft.com/office/drawing/2014/main" id="{9901C564-D378-8C43-96F0-5BDD056AC970}"/>
              </a:ext>
            </a:extLst>
          </p:cNvPr>
          <p:cNvSpPr txBox="1">
            <a:spLocks noChangeArrowheads="1"/>
          </p:cNvSpPr>
          <p:nvPr/>
        </p:nvSpPr>
        <p:spPr bwMode="auto">
          <a:xfrm>
            <a:off x="3962486" y="2445672"/>
            <a:ext cx="720962" cy="276999"/>
          </a:xfrm>
          <a:prstGeom prst="rect">
            <a:avLst/>
          </a:prstGeom>
          <a:noFill/>
          <a:ln w="12700">
            <a:solidFill>
              <a:srgbClr val="000066"/>
            </a:solidFill>
            <a:miter lim="800000"/>
            <a:headEnd type="none" w="sm" len="sm"/>
            <a:tailEnd type="none" w="lg" len="lg"/>
          </a:ln>
        </p:spPr>
        <p:txBody>
          <a:bodyPr wrap="square">
            <a:spAutoFit/>
          </a:bodyPr>
          <a:lstStyle/>
          <a:p>
            <a:pPr algn="ctr"/>
            <a:r>
              <a:rPr lang="en-US" sz="1200" dirty="0">
                <a:solidFill>
                  <a:srgbClr val="000066"/>
                </a:solidFill>
              </a:rPr>
              <a:t>Angel</a:t>
            </a:r>
          </a:p>
        </p:txBody>
      </p:sp>
      <p:sp>
        <p:nvSpPr>
          <p:cNvPr id="73" name="Line 25">
            <a:extLst>
              <a:ext uri="{FF2B5EF4-FFF2-40B4-BE49-F238E27FC236}">
                <a16:creationId xmlns:a16="http://schemas.microsoft.com/office/drawing/2014/main" id="{2EC6545A-97E5-B245-B618-C4503895356C}"/>
              </a:ext>
            </a:extLst>
          </p:cNvPr>
          <p:cNvSpPr>
            <a:spLocks noChangeShapeType="1"/>
          </p:cNvSpPr>
          <p:nvPr/>
        </p:nvSpPr>
        <p:spPr bwMode="auto">
          <a:xfrm>
            <a:off x="4683448" y="2554882"/>
            <a:ext cx="489235" cy="0"/>
          </a:xfrm>
          <a:prstGeom prst="line">
            <a:avLst/>
          </a:prstGeom>
          <a:noFill/>
          <a:ln w="12700">
            <a:solidFill>
              <a:srgbClr val="990000"/>
            </a:solidFill>
            <a:round/>
            <a:headEnd type="none" w="sm" len="sm"/>
            <a:tailEnd type="triangle" w="lg" len="lg"/>
          </a:ln>
        </p:spPr>
        <p:txBody>
          <a:bodyPr wrap="none" anchor="ctr"/>
          <a:lstStyle/>
          <a:p>
            <a:endParaRPr lang="en-US"/>
          </a:p>
        </p:txBody>
      </p:sp>
      <p:sp>
        <p:nvSpPr>
          <p:cNvPr id="74" name="Text Box 22">
            <a:extLst>
              <a:ext uri="{FF2B5EF4-FFF2-40B4-BE49-F238E27FC236}">
                <a16:creationId xmlns:a16="http://schemas.microsoft.com/office/drawing/2014/main" id="{B615046C-D9B7-5C49-9402-A34FEF32FC29}"/>
              </a:ext>
            </a:extLst>
          </p:cNvPr>
          <p:cNvSpPr txBox="1">
            <a:spLocks noChangeArrowheads="1"/>
          </p:cNvSpPr>
          <p:nvPr/>
        </p:nvSpPr>
        <p:spPr bwMode="auto">
          <a:xfrm>
            <a:off x="3962127" y="1859355"/>
            <a:ext cx="697814" cy="286434"/>
          </a:xfrm>
          <a:prstGeom prst="rect">
            <a:avLst/>
          </a:prstGeom>
          <a:noFill/>
          <a:ln w="12700">
            <a:solidFill>
              <a:srgbClr val="000066"/>
            </a:solidFill>
            <a:miter lim="800000"/>
            <a:headEnd type="none" w="sm" len="sm"/>
            <a:tailEnd type="none" w="lg" len="lg"/>
          </a:ln>
        </p:spPr>
        <p:txBody>
          <a:bodyPr wrap="square">
            <a:spAutoFit/>
          </a:bodyPr>
          <a:lstStyle/>
          <a:p>
            <a:pPr algn="ctr"/>
            <a:r>
              <a:rPr lang="en-US" sz="1200" dirty="0">
                <a:solidFill>
                  <a:srgbClr val="000066"/>
                </a:solidFill>
              </a:rPr>
              <a:t>Lucy</a:t>
            </a:r>
          </a:p>
        </p:txBody>
      </p:sp>
      <p:sp>
        <p:nvSpPr>
          <p:cNvPr id="75" name="Line 25">
            <a:extLst>
              <a:ext uri="{FF2B5EF4-FFF2-40B4-BE49-F238E27FC236}">
                <a16:creationId xmlns:a16="http://schemas.microsoft.com/office/drawing/2014/main" id="{29F94E9B-4854-784F-9A15-71E0FE45307C}"/>
              </a:ext>
            </a:extLst>
          </p:cNvPr>
          <p:cNvSpPr>
            <a:spLocks noChangeShapeType="1"/>
          </p:cNvSpPr>
          <p:nvPr/>
        </p:nvSpPr>
        <p:spPr bwMode="auto">
          <a:xfrm>
            <a:off x="4651066" y="1934349"/>
            <a:ext cx="489235" cy="0"/>
          </a:xfrm>
          <a:prstGeom prst="line">
            <a:avLst/>
          </a:prstGeom>
          <a:noFill/>
          <a:ln w="12700">
            <a:solidFill>
              <a:srgbClr val="990000"/>
            </a:solidFill>
            <a:round/>
            <a:headEnd type="none" w="sm" len="sm"/>
            <a:tailEnd type="triangle" w="lg" len="lg"/>
          </a:ln>
        </p:spPr>
        <p:txBody>
          <a:bodyPr wrap="none" anchor="ctr"/>
          <a:lstStyle/>
          <a:p>
            <a:endParaRPr lang="en-US"/>
          </a:p>
        </p:txBody>
      </p:sp>
    </p:spTree>
    <p:extLst>
      <p:ext uri="{BB962C8B-B14F-4D97-AF65-F5344CB8AC3E}">
        <p14:creationId xmlns:p14="http://schemas.microsoft.com/office/powerpoint/2010/main" val="1462730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fade">
                                      <p:cBhvr>
                                        <p:cTn id="7" dur="500"/>
                                        <p:tgtEl>
                                          <p:spTgt spid="7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2">
                                            <p:txEl>
                                              <p:pRg st="1" end="1"/>
                                            </p:txEl>
                                          </p:spTgt>
                                        </p:tgtEl>
                                        <p:attrNameLst>
                                          <p:attrName>style.visibility</p:attrName>
                                        </p:attrNameLst>
                                      </p:cBhvr>
                                      <p:to>
                                        <p:strVal val="visible"/>
                                      </p:to>
                                    </p:set>
                                    <p:animEffect transition="in" filter="fade">
                                      <p:cBhvr>
                                        <p:cTn id="12" dur="500"/>
                                        <p:tgtEl>
                                          <p:spTgt spid="72">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uiExpand="1" build="p" bldLvl="4"/>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body" idx="1"/>
          </p:nvPr>
        </p:nvSpPr>
        <p:spPr>
          <a:xfrm>
            <a:off x="76200" y="1429231"/>
            <a:ext cx="8991600" cy="3725699"/>
          </a:xfrm>
          <a:prstGeom prst="rect">
            <a:avLst/>
          </a:prstGeom>
        </p:spPr>
        <p:txBody>
          <a:bodyPr lIns="91425" tIns="91425" rIns="91425" bIns="91425" anchor="t" anchorCtr="0">
            <a:noAutofit/>
          </a:bodyPr>
          <a:lstStyle/>
          <a:p>
            <a:pPr marL="419100" indent="-342900">
              <a:spcBef>
                <a:spcPts val="600"/>
              </a:spcBef>
            </a:pPr>
            <a:r>
              <a:rPr lang="en" sz="2200" dirty="0"/>
              <a:t>An example of a hash function for alphanumeric keys</a:t>
            </a:r>
          </a:p>
          <a:p>
            <a:pPr marL="914400" lvl="1" indent="-342900" rtl="0">
              <a:spcBef>
                <a:spcPts val="600"/>
              </a:spcBef>
              <a:buClr>
                <a:schemeClr val="dk1"/>
              </a:buClr>
              <a:buSzPct val="100000"/>
              <a:buFont typeface="Courier New"/>
              <a:buChar char="o"/>
            </a:pPr>
            <a:r>
              <a:rPr lang="en" sz="1800" dirty="0"/>
              <a:t>ASCII is a bit representation that lets us represent all alphanumeric symbols as integers</a:t>
            </a:r>
          </a:p>
          <a:p>
            <a:pPr marL="914400" lvl="1" indent="-342900" rtl="0">
              <a:spcBef>
                <a:spcPts val="600"/>
              </a:spcBef>
              <a:buClr>
                <a:schemeClr val="dk1"/>
              </a:buClr>
              <a:buSzPct val="100000"/>
              <a:buFont typeface="Courier New"/>
              <a:buChar char="o"/>
            </a:pPr>
            <a:r>
              <a:rPr lang="en-US" sz="1800" dirty="0"/>
              <a:t>t</a:t>
            </a:r>
            <a:r>
              <a:rPr lang="en" sz="1800" dirty="0"/>
              <a:t>ake each character in key, convert to integer, sum integers─sum is index</a:t>
            </a:r>
          </a:p>
          <a:p>
            <a:pPr marL="914400" lvl="1" indent="-342900" rtl="0">
              <a:spcBef>
                <a:spcPts val="600"/>
              </a:spcBef>
              <a:buClr>
                <a:schemeClr val="dk1"/>
              </a:buClr>
              <a:buSzPct val="100000"/>
              <a:buFont typeface="Courier New"/>
              <a:buChar char="o"/>
            </a:pPr>
            <a:r>
              <a:rPr lang="en-US" sz="1800" dirty="0"/>
              <a:t>b</a:t>
            </a:r>
            <a:r>
              <a:rPr lang="en" sz="1800" dirty="0" err="1"/>
              <a:t>ut</a:t>
            </a:r>
            <a:r>
              <a:rPr lang="en" sz="1800" dirty="0"/>
              <a:t> what if index is greater than array size?</a:t>
            </a:r>
          </a:p>
          <a:p>
            <a:pPr marL="914400" lvl="1" indent="-342900" rtl="0">
              <a:spcBef>
                <a:spcPts val="600"/>
              </a:spcBef>
              <a:buClr>
                <a:schemeClr val="dk1"/>
              </a:buClr>
              <a:buSzPct val="100000"/>
              <a:buFont typeface="Courier New"/>
              <a:buChar char="o"/>
            </a:pPr>
            <a:r>
              <a:rPr lang="en-US" sz="1800" dirty="0"/>
              <a:t>u</a:t>
            </a:r>
            <a:r>
              <a:rPr lang="en" sz="1800" dirty="0"/>
              <a:t>se mod, i.e. (index % arrayLength) to ensure final index is in bounds</a:t>
            </a:r>
          </a:p>
          <a:p>
            <a:pPr marL="1262062" lvl="2">
              <a:spcBef>
                <a:spcPts val="600"/>
              </a:spcBef>
              <a:buFont typeface="Arial" panose="020B0604020202020204" pitchFamily="34" charset="0"/>
              <a:buChar char="•"/>
            </a:pPr>
            <a:r>
              <a:rPr lang="en-US" sz="1800" dirty="0"/>
              <a:t>think as if index is being “wrapped around”</a:t>
            </a:r>
            <a:r>
              <a:rPr lang="en" sz="1800" dirty="0"/>
              <a:t> </a:t>
            </a:r>
          </a:p>
          <a:p>
            <a:pPr marL="914400" lvl="1" indent="-342900" rtl="0">
              <a:spcBef>
                <a:spcPts val="600"/>
              </a:spcBef>
              <a:buClr>
                <a:schemeClr val="dk1"/>
              </a:buClr>
              <a:buSzPct val="100000"/>
              <a:buFont typeface="Courier New"/>
              <a:buChar char="o"/>
            </a:pPr>
            <a:r>
              <a:rPr lang="en-US" sz="1800" dirty="0"/>
              <a:t>note: hash functions are non-reversible, meaning can’t get original data from output of hash function </a:t>
            </a:r>
            <a:endParaRPr lang="en" sz="1800" dirty="0"/>
          </a:p>
        </p:txBody>
      </p:sp>
      <p:sp>
        <p:nvSpPr>
          <p:cNvPr id="84" name="Shape 84"/>
          <p:cNvSpPr txBox="1">
            <a:spLocks noGrp="1"/>
          </p:cNvSpPr>
          <p:nvPr>
            <p:ph type="title"/>
          </p:nvPr>
        </p:nvSpPr>
        <p:spPr>
          <a:xfrm>
            <a:off x="304800" y="361950"/>
            <a:ext cx="8229600" cy="857400"/>
          </a:xfrm>
          <a:prstGeom prst="rect">
            <a:avLst/>
          </a:prstGeom>
        </p:spPr>
        <p:txBody>
          <a:bodyPr lIns="91425" tIns="91425" rIns="91425" bIns="91425" anchor="b" anchorCtr="0">
            <a:noAutofit/>
          </a:bodyPr>
          <a:lstStyle/>
          <a:p>
            <a:pPr lvl="0" rtl="0">
              <a:spcBef>
                <a:spcPts val="0"/>
              </a:spcBef>
              <a:buNone/>
            </a:pPr>
            <a:r>
              <a:rPr lang="en" dirty="0"/>
              <a:t>Hash Functions (1/</a:t>
            </a:r>
            <a:r>
              <a:rPr lang="en-US" dirty="0"/>
              <a:t>4</a:t>
            </a:r>
            <a:r>
              <a:rPr lang="en" dirty="0"/>
              <a:t>)</a:t>
            </a:r>
          </a:p>
        </p:txBody>
      </p:sp>
    </p:spTree>
    <p:extLst>
      <p:ext uri="{BB962C8B-B14F-4D97-AF65-F5344CB8AC3E}">
        <p14:creationId xmlns:p14="http://schemas.microsoft.com/office/powerpoint/2010/main" val="1834687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fade">
                                      <p:cBhvr>
                                        <p:cTn id="7" dur="500"/>
                                        <p:tgtEl>
                                          <p:spTgt spid="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3">
                                            <p:txEl>
                                              <p:pRg st="1" end="1"/>
                                            </p:txEl>
                                          </p:spTgt>
                                        </p:tgtEl>
                                        <p:attrNameLst>
                                          <p:attrName>style.visibility</p:attrName>
                                        </p:attrNameLst>
                                      </p:cBhvr>
                                      <p:to>
                                        <p:strVal val="visible"/>
                                      </p:to>
                                    </p:set>
                                    <p:animEffect transition="in" filter="fade">
                                      <p:cBhvr>
                                        <p:cTn id="12" dur="500"/>
                                        <p:tgtEl>
                                          <p:spTgt spid="8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3">
                                            <p:txEl>
                                              <p:pRg st="2" end="2"/>
                                            </p:txEl>
                                          </p:spTgt>
                                        </p:tgtEl>
                                        <p:attrNameLst>
                                          <p:attrName>style.visibility</p:attrName>
                                        </p:attrNameLst>
                                      </p:cBhvr>
                                      <p:to>
                                        <p:strVal val="visible"/>
                                      </p:to>
                                    </p:set>
                                    <p:animEffect transition="in" filter="fade">
                                      <p:cBhvr>
                                        <p:cTn id="17" dur="500"/>
                                        <p:tgtEl>
                                          <p:spTgt spid="8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3">
                                            <p:txEl>
                                              <p:pRg st="3" end="3"/>
                                            </p:txEl>
                                          </p:spTgt>
                                        </p:tgtEl>
                                        <p:attrNameLst>
                                          <p:attrName>style.visibility</p:attrName>
                                        </p:attrNameLst>
                                      </p:cBhvr>
                                      <p:to>
                                        <p:strVal val="visible"/>
                                      </p:to>
                                    </p:set>
                                    <p:animEffect transition="in" filter="fade">
                                      <p:cBhvr>
                                        <p:cTn id="22" dur="500"/>
                                        <p:tgtEl>
                                          <p:spTgt spid="8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3">
                                            <p:txEl>
                                              <p:pRg st="4" end="4"/>
                                            </p:txEl>
                                          </p:spTgt>
                                        </p:tgtEl>
                                        <p:attrNameLst>
                                          <p:attrName>style.visibility</p:attrName>
                                        </p:attrNameLst>
                                      </p:cBhvr>
                                      <p:to>
                                        <p:strVal val="visible"/>
                                      </p:to>
                                    </p:set>
                                    <p:animEffect transition="in" filter="fade">
                                      <p:cBhvr>
                                        <p:cTn id="27" dur="500"/>
                                        <p:tgtEl>
                                          <p:spTgt spid="8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3">
                                            <p:txEl>
                                              <p:pRg st="5" end="5"/>
                                            </p:txEl>
                                          </p:spTgt>
                                        </p:tgtEl>
                                        <p:attrNameLst>
                                          <p:attrName>style.visibility</p:attrName>
                                        </p:attrNameLst>
                                      </p:cBhvr>
                                      <p:to>
                                        <p:strVal val="visible"/>
                                      </p:to>
                                    </p:set>
                                    <p:animEffect transition="in" filter="fade">
                                      <p:cBhvr>
                                        <p:cTn id="32" dur="500"/>
                                        <p:tgtEl>
                                          <p:spTgt spid="8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3">
                                            <p:txEl>
                                              <p:pRg st="6" end="6"/>
                                            </p:txEl>
                                          </p:spTgt>
                                        </p:tgtEl>
                                        <p:attrNameLst>
                                          <p:attrName>style.visibility</p:attrName>
                                        </p:attrNameLst>
                                      </p:cBhvr>
                                      <p:to>
                                        <p:strVal val="visible"/>
                                      </p:to>
                                    </p:set>
                                    <p:animEffect transition="in" filter="fade">
                                      <p:cBhvr>
                                        <p:cTn id="37" dur="500"/>
                                        <p:tgtEl>
                                          <p:spTgt spid="8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uiExpand="1" build="p" bldLvl="5"/>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417820"/>
            <a:ext cx="8229600" cy="2677930"/>
          </a:xfrm>
        </p:spPr>
        <p:txBody>
          <a:bodyPr/>
          <a:lstStyle/>
          <a:p>
            <a:pPr marL="419100" indent="-342900">
              <a:spcBef>
                <a:spcPts val="600"/>
              </a:spcBef>
            </a:pPr>
            <a:r>
              <a:rPr lang="en" sz="2200" dirty="0"/>
              <a:t>Almost any reasonable function that uses all bits will do, so choose a fast one, and one that distributes more or less uniformly (randomly) in the array to minimize holes!</a:t>
            </a:r>
            <a:endParaRPr lang="en-US" sz="2200" dirty="0"/>
          </a:p>
          <a:p>
            <a:pPr marL="419100" indent="-342900">
              <a:spcBef>
                <a:spcPts val="600"/>
              </a:spcBef>
            </a:pPr>
            <a:r>
              <a:rPr lang="en" sz="2200" dirty="0"/>
              <a:t>A better hash function</a:t>
            </a:r>
          </a:p>
          <a:p>
            <a:pPr marL="639763" lvl="1">
              <a:spcBef>
                <a:spcPts val="600"/>
              </a:spcBef>
            </a:pPr>
            <a:r>
              <a:rPr lang="en" sz="1600" dirty="0"/>
              <a:t>take a string, chop it into sections of 4 letters each, then take value of 32 bits that make up each 4-letter section and XOR (exclusive OR) them together, then % (mod) that result by table size</a:t>
            </a:r>
          </a:p>
          <a:p>
            <a:pPr marL="419100" indent="-342900">
              <a:spcBef>
                <a:spcPts val="600"/>
              </a:spcBef>
            </a:pPr>
            <a:r>
              <a:rPr lang="en" sz="2200" dirty="0"/>
              <a:t>Will cover this more in CS16!</a:t>
            </a:r>
          </a:p>
          <a:p>
            <a:pPr marL="0" indent="0">
              <a:spcBef>
                <a:spcPts val="600"/>
              </a:spcBef>
              <a:buNone/>
            </a:pPr>
            <a:endParaRPr lang="en-US" dirty="0"/>
          </a:p>
        </p:txBody>
      </p:sp>
      <p:sp>
        <p:nvSpPr>
          <p:cNvPr id="5" name="Shape 84"/>
          <p:cNvSpPr txBox="1">
            <a:spLocks/>
          </p:cNvSpPr>
          <p:nvPr/>
        </p:nvSpPr>
        <p:spPr>
          <a:xfrm>
            <a:off x="304800" y="361950"/>
            <a:ext cx="8229600" cy="857400"/>
          </a:xfrm>
          <a:prstGeom prst="rect">
            <a:avLst/>
          </a:prstGeom>
          <a:noFill/>
          <a:ln>
            <a:noFill/>
          </a:ln>
        </p:spPr>
        <p:txBody>
          <a:bodyPr lIns="91425" tIns="91425" rIns="91425" bIns="91425" anchor="b"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3600" b="1" i="0" u="none" strike="noStrike" cap="none" baseline="0">
                <a:solidFill>
                  <a:schemeClr val="dk1"/>
                </a:solidFill>
                <a:latin typeface="Arial"/>
                <a:ea typeface="Arial"/>
                <a:cs typeface="Arial"/>
                <a:sym typeface="Arial"/>
                <a:rtl val="0"/>
              </a:defRPr>
            </a:lvl1pPr>
            <a:lvl2pPr marR="0" algn="l" rtl="0">
              <a:lnSpc>
                <a:spcPct val="100000"/>
              </a:lnSpc>
              <a:spcBef>
                <a:spcPts val="0"/>
              </a:spcBef>
              <a:spcAft>
                <a:spcPts val="0"/>
              </a:spcAft>
              <a:buClr>
                <a:schemeClr val="dk1"/>
              </a:buClr>
              <a:buSzPct val="100000"/>
              <a:buNone/>
              <a:defRPr sz="3600" b="1" i="0" u="none" strike="noStrike" cap="none" baseline="0">
                <a:solidFill>
                  <a:schemeClr val="dk1"/>
                </a:solidFill>
                <a:latin typeface="Arial"/>
                <a:ea typeface="Arial"/>
                <a:cs typeface="Arial"/>
                <a:sym typeface="Arial"/>
                <a:rtl val="0"/>
              </a:defRPr>
            </a:lvl2pPr>
            <a:lvl3pPr>
              <a:spcBef>
                <a:spcPts val="0"/>
              </a:spcBef>
              <a:buClr>
                <a:schemeClr val="dk1"/>
              </a:buClr>
              <a:buSzPct val="100000"/>
              <a:buNone/>
              <a:defRPr sz="3600" b="1">
                <a:solidFill>
                  <a:schemeClr val="dk1"/>
                </a:solidFill>
              </a:defRPr>
            </a:lvl3pPr>
            <a:lvl4pPr>
              <a:spcBef>
                <a:spcPts val="0"/>
              </a:spcBef>
              <a:buClr>
                <a:schemeClr val="dk1"/>
              </a:buClr>
              <a:buSzPct val="100000"/>
              <a:buNone/>
              <a:defRPr sz="3600" b="1">
                <a:solidFill>
                  <a:schemeClr val="dk1"/>
                </a:solidFill>
              </a:defRPr>
            </a:lvl4pPr>
            <a:lvl5pPr>
              <a:spcBef>
                <a:spcPts val="0"/>
              </a:spcBef>
              <a:buClr>
                <a:schemeClr val="dk1"/>
              </a:buClr>
              <a:buSzPct val="100000"/>
              <a:buNone/>
              <a:defRPr sz="3600" b="1">
                <a:solidFill>
                  <a:schemeClr val="dk1"/>
                </a:solidFill>
              </a:defRPr>
            </a:lvl5pPr>
            <a:lvl6pPr>
              <a:spcBef>
                <a:spcPts val="0"/>
              </a:spcBef>
              <a:buClr>
                <a:schemeClr val="dk1"/>
              </a:buClr>
              <a:buSzPct val="100000"/>
              <a:buNone/>
              <a:defRPr sz="3600" b="1">
                <a:solidFill>
                  <a:schemeClr val="dk1"/>
                </a:solidFill>
              </a:defRPr>
            </a:lvl6pPr>
            <a:lvl7pPr>
              <a:spcBef>
                <a:spcPts val="0"/>
              </a:spcBef>
              <a:buClr>
                <a:schemeClr val="dk1"/>
              </a:buClr>
              <a:buSzPct val="100000"/>
              <a:buNone/>
              <a:defRPr sz="3600" b="1">
                <a:solidFill>
                  <a:schemeClr val="dk1"/>
                </a:solidFill>
              </a:defRPr>
            </a:lvl7pPr>
            <a:lvl8pPr>
              <a:spcBef>
                <a:spcPts val="0"/>
              </a:spcBef>
              <a:buClr>
                <a:schemeClr val="dk1"/>
              </a:buClr>
              <a:buSzPct val="100000"/>
              <a:buNone/>
              <a:defRPr sz="3600" b="1">
                <a:solidFill>
                  <a:schemeClr val="dk1"/>
                </a:solidFill>
              </a:defRPr>
            </a:lvl8pPr>
            <a:lvl9pPr>
              <a:spcBef>
                <a:spcPts val="0"/>
              </a:spcBef>
              <a:buClr>
                <a:schemeClr val="dk1"/>
              </a:buClr>
              <a:buSzPct val="100000"/>
              <a:buNone/>
              <a:defRPr sz="3600" b="1">
                <a:solidFill>
                  <a:schemeClr val="dk1"/>
                </a:solidFill>
              </a:defRPr>
            </a:lvl9pPr>
          </a:lstStyle>
          <a:p>
            <a:r>
              <a:rPr lang="en" dirty="0"/>
              <a:t>Hash Functions (</a:t>
            </a:r>
            <a:r>
              <a:rPr lang="en-US" dirty="0"/>
              <a:t>2</a:t>
            </a:r>
            <a:r>
              <a:rPr lang="en" dirty="0"/>
              <a:t>/</a:t>
            </a:r>
            <a:r>
              <a:rPr lang="en-US" dirty="0"/>
              <a:t>4</a:t>
            </a:r>
            <a:r>
              <a:rPr lang="en" dirty="0"/>
              <a:t>)</a:t>
            </a:r>
          </a:p>
        </p:txBody>
      </p:sp>
    </p:spTree>
    <p:extLst>
      <p:ext uri="{BB962C8B-B14F-4D97-AF65-F5344CB8AC3E}">
        <p14:creationId xmlns:p14="http://schemas.microsoft.com/office/powerpoint/2010/main" val="3035827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body" idx="1"/>
          </p:nvPr>
        </p:nvSpPr>
        <p:spPr>
          <a:xfrm>
            <a:off x="25400" y="819150"/>
            <a:ext cx="9067800" cy="3725699"/>
          </a:xfrm>
          <a:prstGeom prst="rect">
            <a:avLst/>
          </a:prstGeom>
        </p:spPr>
        <p:txBody>
          <a:bodyPr lIns="91425" tIns="91425" rIns="91425" bIns="91425" anchor="t" anchorCtr="0">
            <a:noAutofit/>
          </a:bodyPr>
          <a:lstStyle/>
          <a:p>
            <a:pPr marL="419100" indent="-342900">
              <a:spcBef>
                <a:spcPts val="600"/>
              </a:spcBef>
            </a:pPr>
            <a:r>
              <a:rPr lang="en-US" sz="2200" dirty="0"/>
              <a:t>We want to turn “</a:t>
            </a:r>
            <a:r>
              <a:rPr lang="en-US" sz="2200" dirty="0" err="1"/>
              <a:t>noah</a:t>
            </a:r>
            <a:r>
              <a:rPr lang="en-US" sz="2200" dirty="0"/>
              <a:t> </a:t>
            </a:r>
            <a:r>
              <a:rPr lang="en-US" sz="2200" dirty="0" err="1"/>
              <a:t>korotzer</a:t>
            </a:r>
            <a:r>
              <a:rPr lang="en-US" sz="2200" dirty="0"/>
              <a:t>” into an integer index for an array of size 101</a:t>
            </a:r>
            <a:endParaRPr lang="en" sz="2200" dirty="0"/>
          </a:p>
          <a:p>
            <a:pPr marL="914400" lvl="1" indent="-342900" rtl="0">
              <a:spcBef>
                <a:spcPts val="600"/>
              </a:spcBef>
              <a:buClr>
                <a:schemeClr val="dk1"/>
              </a:buClr>
              <a:buSzPct val="100000"/>
              <a:buFont typeface="Courier New"/>
              <a:buChar char="o"/>
            </a:pPr>
            <a:r>
              <a:rPr lang="en-US" sz="1800" dirty="0"/>
              <a:t>Group into 4 character substrings</a:t>
            </a:r>
          </a:p>
          <a:p>
            <a:pPr marL="1262062" lvl="2">
              <a:spcBef>
                <a:spcPts val="600"/>
              </a:spcBef>
              <a:buFont typeface="Courier New"/>
              <a:buChar char="o"/>
            </a:pPr>
            <a:r>
              <a:rPr lang="en-US" sz="1600" dirty="0"/>
              <a:t>“</a:t>
            </a:r>
            <a:r>
              <a:rPr lang="en-US" sz="1600" dirty="0" err="1"/>
              <a:t>noah</a:t>
            </a:r>
            <a:r>
              <a:rPr lang="en-US" sz="1600" dirty="0"/>
              <a:t>” “</a:t>
            </a:r>
            <a:r>
              <a:rPr lang="en-US" sz="1600" dirty="0" err="1"/>
              <a:t>koro</a:t>
            </a:r>
            <a:r>
              <a:rPr lang="en-US" sz="1600" dirty="0"/>
              <a:t>” “</a:t>
            </a:r>
            <a:r>
              <a:rPr lang="en-US" sz="1600" dirty="0" err="1"/>
              <a:t>tzer</a:t>
            </a:r>
            <a:r>
              <a:rPr lang="en-US" sz="1600" dirty="0"/>
              <a:t>”</a:t>
            </a:r>
          </a:p>
          <a:p>
            <a:pPr marL="914400" lvl="1" indent="-342900" rtl="0">
              <a:spcBef>
                <a:spcPts val="600"/>
              </a:spcBef>
              <a:buClr>
                <a:schemeClr val="dk1"/>
              </a:buClr>
              <a:buSzPct val="100000"/>
              <a:buFont typeface="Courier New"/>
              <a:buChar char="o"/>
            </a:pPr>
            <a:r>
              <a:rPr lang="en" sz="1800" dirty="0"/>
              <a:t>T</a:t>
            </a:r>
            <a:r>
              <a:rPr lang="en-US" sz="1800" dirty="0"/>
              <a:t>urn each character into ASCII</a:t>
            </a:r>
          </a:p>
          <a:p>
            <a:pPr marL="1262062" lvl="2">
              <a:spcBef>
                <a:spcPts val="600"/>
              </a:spcBef>
              <a:buFont typeface="Courier New"/>
              <a:buChar char="o"/>
            </a:pPr>
            <a:r>
              <a:rPr lang="cs-CZ" sz="1600" dirty="0"/>
              <a:t>110 111 97 104</a:t>
            </a:r>
            <a:r>
              <a:rPr lang="en-US" sz="1600" dirty="0"/>
              <a:t> | </a:t>
            </a:r>
            <a:r>
              <a:rPr lang="de-DE" sz="1600" dirty="0"/>
              <a:t>107 111 114 111 </a:t>
            </a:r>
            <a:r>
              <a:rPr lang="en-US" sz="1600" dirty="0"/>
              <a:t>|  </a:t>
            </a:r>
            <a:r>
              <a:rPr lang="is-IS" sz="1600" dirty="0"/>
              <a:t>116 122 101 114</a:t>
            </a:r>
            <a:r>
              <a:rPr lang="en-US" sz="1600" dirty="0"/>
              <a:t> </a:t>
            </a:r>
          </a:p>
          <a:p>
            <a:pPr marL="914400" lvl="1" indent="-342900" rtl="0">
              <a:spcBef>
                <a:spcPts val="600"/>
              </a:spcBef>
              <a:buClr>
                <a:schemeClr val="dk1"/>
              </a:buClr>
              <a:buSzPct val="100000"/>
              <a:buFont typeface="Courier New"/>
              <a:buChar char="o"/>
            </a:pPr>
            <a:r>
              <a:rPr lang="en-US" sz="1800" dirty="0"/>
              <a:t>Turn each ASCII character into binary</a:t>
            </a:r>
          </a:p>
          <a:p>
            <a:pPr marL="914400" lvl="1">
              <a:spcBef>
                <a:spcPts val="600"/>
              </a:spcBef>
              <a:buFont typeface="Courier New"/>
              <a:buChar char="o"/>
            </a:pPr>
            <a:r>
              <a:rPr lang="is-IS" sz="1800" dirty="0"/>
              <a:t>01101110 01101111 01100001 01101000 </a:t>
            </a:r>
            <a:r>
              <a:rPr lang="en-US" b="1" dirty="0"/>
              <a:t>|</a:t>
            </a:r>
            <a:r>
              <a:rPr lang="en-US" sz="1800" dirty="0"/>
              <a:t> </a:t>
            </a:r>
            <a:r>
              <a:rPr lang="fi-FI" sz="1800" dirty="0"/>
              <a:t>01101011 01101111 01110010 01101111</a:t>
            </a:r>
            <a:r>
              <a:rPr lang="en-US" sz="1800" dirty="0"/>
              <a:t> </a:t>
            </a:r>
            <a:r>
              <a:rPr lang="en-US" b="1" dirty="0"/>
              <a:t>|</a:t>
            </a:r>
            <a:r>
              <a:rPr lang="en-US" sz="1800" dirty="0"/>
              <a:t> </a:t>
            </a:r>
            <a:r>
              <a:rPr lang="is-IS" sz="1800" dirty="0"/>
              <a:t>01110100 01111010 01100101 01110010</a:t>
            </a:r>
            <a:endParaRPr lang="en-US" sz="1800" dirty="0"/>
          </a:p>
        </p:txBody>
      </p:sp>
      <p:sp>
        <p:nvSpPr>
          <p:cNvPr id="84" name="Shape 84"/>
          <p:cNvSpPr txBox="1">
            <a:spLocks noGrp="1"/>
          </p:cNvSpPr>
          <p:nvPr>
            <p:ph type="title"/>
          </p:nvPr>
        </p:nvSpPr>
        <p:spPr>
          <a:xfrm>
            <a:off x="419100" y="133350"/>
            <a:ext cx="8229600" cy="857400"/>
          </a:xfrm>
          <a:prstGeom prst="rect">
            <a:avLst/>
          </a:prstGeom>
        </p:spPr>
        <p:txBody>
          <a:bodyPr lIns="91425" tIns="91425" rIns="91425" bIns="91425" anchor="b" anchorCtr="0">
            <a:noAutofit/>
          </a:bodyPr>
          <a:lstStyle/>
          <a:p>
            <a:pPr lvl="0" rtl="0">
              <a:spcBef>
                <a:spcPts val="0"/>
              </a:spcBef>
              <a:buNone/>
            </a:pPr>
            <a:r>
              <a:rPr lang="en" dirty="0"/>
              <a:t>Hash Functions (</a:t>
            </a:r>
            <a:r>
              <a:rPr lang="en-US" dirty="0"/>
              <a:t>3</a:t>
            </a:r>
            <a:r>
              <a:rPr lang="en" dirty="0"/>
              <a:t>/</a:t>
            </a:r>
            <a:r>
              <a:rPr lang="en-US" dirty="0"/>
              <a:t>4</a:t>
            </a:r>
            <a:r>
              <a:rPr lang="en" dirty="0"/>
              <a:t>)</a:t>
            </a:r>
          </a:p>
        </p:txBody>
      </p:sp>
    </p:spTree>
    <p:extLst>
      <p:ext uri="{BB962C8B-B14F-4D97-AF65-F5344CB8AC3E}">
        <p14:creationId xmlns:p14="http://schemas.microsoft.com/office/powerpoint/2010/main" val="536606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fade">
                                      <p:cBhvr>
                                        <p:cTn id="7" dur="500"/>
                                        <p:tgtEl>
                                          <p:spTgt spid="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3">
                                            <p:txEl>
                                              <p:pRg st="1" end="1"/>
                                            </p:txEl>
                                          </p:spTgt>
                                        </p:tgtEl>
                                        <p:attrNameLst>
                                          <p:attrName>style.visibility</p:attrName>
                                        </p:attrNameLst>
                                      </p:cBhvr>
                                      <p:to>
                                        <p:strVal val="visible"/>
                                      </p:to>
                                    </p:set>
                                    <p:animEffect transition="in" filter="fade">
                                      <p:cBhvr>
                                        <p:cTn id="12" dur="500"/>
                                        <p:tgtEl>
                                          <p:spTgt spid="8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3">
                                            <p:txEl>
                                              <p:pRg st="2" end="2"/>
                                            </p:txEl>
                                          </p:spTgt>
                                        </p:tgtEl>
                                        <p:attrNameLst>
                                          <p:attrName>style.visibility</p:attrName>
                                        </p:attrNameLst>
                                      </p:cBhvr>
                                      <p:to>
                                        <p:strVal val="visible"/>
                                      </p:to>
                                    </p:set>
                                    <p:animEffect transition="in" filter="fade">
                                      <p:cBhvr>
                                        <p:cTn id="17" dur="500"/>
                                        <p:tgtEl>
                                          <p:spTgt spid="8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3">
                                            <p:txEl>
                                              <p:pRg st="3" end="3"/>
                                            </p:txEl>
                                          </p:spTgt>
                                        </p:tgtEl>
                                        <p:attrNameLst>
                                          <p:attrName>style.visibility</p:attrName>
                                        </p:attrNameLst>
                                      </p:cBhvr>
                                      <p:to>
                                        <p:strVal val="visible"/>
                                      </p:to>
                                    </p:set>
                                    <p:animEffect transition="in" filter="fade">
                                      <p:cBhvr>
                                        <p:cTn id="22" dur="500"/>
                                        <p:tgtEl>
                                          <p:spTgt spid="8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3">
                                            <p:txEl>
                                              <p:pRg st="4" end="4"/>
                                            </p:txEl>
                                          </p:spTgt>
                                        </p:tgtEl>
                                        <p:attrNameLst>
                                          <p:attrName>style.visibility</p:attrName>
                                        </p:attrNameLst>
                                      </p:cBhvr>
                                      <p:to>
                                        <p:strVal val="visible"/>
                                      </p:to>
                                    </p:set>
                                    <p:animEffect transition="in" filter="fade">
                                      <p:cBhvr>
                                        <p:cTn id="27" dur="500"/>
                                        <p:tgtEl>
                                          <p:spTgt spid="8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3">
                                            <p:txEl>
                                              <p:pRg st="5" end="5"/>
                                            </p:txEl>
                                          </p:spTgt>
                                        </p:tgtEl>
                                        <p:attrNameLst>
                                          <p:attrName>style.visibility</p:attrName>
                                        </p:attrNameLst>
                                      </p:cBhvr>
                                      <p:to>
                                        <p:strVal val="visible"/>
                                      </p:to>
                                    </p:set>
                                    <p:animEffect transition="in" filter="fade">
                                      <p:cBhvr>
                                        <p:cTn id="32" dur="500"/>
                                        <p:tgtEl>
                                          <p:spTgt spid="8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3">
                                            <p:txEl>
                                              <p:pRg st="6" end="6"/>
                                            </p:txEl>
                                          </p:spTgt>
                                        </p:tgtEl>
                                        <p:attrNameLst>
                                          <p:attrName>style.visibility</p:attrName>
                                        </p:attrNameLst>
                                      </p:cBhvr>
                                      <p:to>
                                        <p:strVal val="visible"/>
                                      </p:to>
                                    </p:set>
                                    <p:animEffect transition="in" filter="fade">
                                      <p:cBhvr>
                                        <p:cTn id="37" dur="500"/>
                                        <p:tgtEl>
                                          <p:spTgt spid="8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build="p" bldLvl="5"/>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body" idx="1"/>
          </p:nvPr>
        </p:nvSpPr>
        <p:spPr>
          <a:xfrm>
            <a:off x="36616" y="819150"/>
            <a:ext cx="9067800" cy="3725699"/>
          </a:xfrm>
          <a:prstGeom prst="rect">
            <a:avLst/>
          </a:prstGeom>
        </p:spPr>
        <p:txBody>
          <a:bodyPr lIns="91425" tIns="91425" rIns="91425" bIns="91425" anchor="t" anchorCtr="0">
            <a:noAutofit/>
          </a:bodyPr>
          <a:lstStyle/>
          <a:p>
            <a:pPr marL="419100" indent="-342900">
              <a:spcBef>
                <a:spcPts val="600"/>
              </a:spcBef>
            </a:pPr>
            <a:r>
              <a:rPr lang="en-US" sz="2200" dirty="0"/>
              <a:t>We want to turn “</a:t>
            </a:r>
            <a:r>
              <a:rPr lang="en-US" sz="2200" dirty="0" err="1"/>
              <a:t>noah</a:t>
            </a:r>
            <a:r>
              <a:rPr lang="en-US" sz="2200" dirty="0"/>
              <a:t> </a:t>
            </a:r>
            <a:r>
              <a:rPr lang="en-US" sz="2200" dirty="0" err="1"/>
              <a:t>korotzer</a:t>
            </a:r>
            <a:r>
              <a:rPr lang="en-US" sz="2200" dirty="0"/>
              <a:t>” into an integer index for an array of size 101</a:t>
            </a:r>
            <a:endParaRPr lang="en" sz="2200" dirty="0"/>
          </a:p>
          <a:p>
            <a:pPr marL="914400" lvl="1" indent="-342900" rtl="0">
              <a:spcBef>
                <a:spcPts val="600"/>
              </a:spcBef>
              <a:buClr>
                <a:schemeClr val="dk1"/>
              </a:buClr>
              <a:buSzPct val="100000"/>
              <a:buFont typeface="Courier New"/>
              <a:buChar char="o"/>
            </a:pPr>
            <a:r>
              <a:rPr lang="en-US" sz="1800" dirty="0"/>
              <a:t>Turn each group into one value by mashing bits together</a:t>
            </a:r>
          </a:p>
          <a:p>
            <a:pPr marL="1262062" lvl="2">
              <a:spcBef>
                <a:spcPts val="600"/>
              </a:spcBef>
            </a:pPr>
            <a:r>
              <a:rPr lang="en-US" sz="1400" dirty="0"/>
              <a:t>“</a:t>
            </a:r>
            <a:r>
              <a:rPr lang="en-US" sz="1400" dirty="0" err="1"/>
              <a:t>noah</a:t>
            </a:r>
            <a:r>
              <a:rPr lang="en-US" sz="1400" dirty="0"/>
              <a:t>” </a:t>
            </a:r>
            <a:r>
              <a:rPr lang="en-US" sz="1400" dirty="0">
                <a:sym typeface="Wingdings" panose="05000000000000000000" pitchFamily="2" charset="2"/>
              </a:rPr>
              <a:t> </a:t>
            </a:r>
            <a:r>
              <a:rPr lang="is-IS" sz="1400" dirty="0"/>
              <a:t>01101110011011110110000101101000 </a:t>
            </a:r>
          </a:p>
          <a:p>
            <a:pPr marL="1262062" lvl="2">
              <a:spcBef>
                <a:spcPts val="600"/>
              </a:spcBef>
            </a:pPr>
            <a:r>
              <a:rPr lang="en-US" sz="1400" dirty="0"/>
              <a:t>“</a:t>
            </a:r>
            <a:r>
              <a:rPr lang="en-US" sz="1400" dirty="0" err="1"/>
              <a:t>koro</a:t>
            </a:r>
            <a:r>
              <a:rPr lang="en-US" sz="1400" dirty="0"/>
              <a:t>” </a:t>
            </a:r>
            <a:r>
              <a:rPr lang="en-US" sz="1400" dirty="0">
                <a:sym typeface="Wingdings" panose="05000000000000000000" pitchFamily="2" charset="2"/>
              </a:rPr>
              <a:t> </a:t>
            </a:r>
            <a:r>
              <a:rPr lang="fi-FI" sz="1400" dirty="0"/>
              <a:t>01101011011011110111001001101111</a:t>
            </a:r>
          </a:p>
          <a:p>
            <a:pPr marL="1262062" lvl="2">
              <a:spcBef>
                <a:spcPts val="600"/>
              </a:spcBef>
            </a:pPr>
            <a:r>
              <a:rPr lang="en-US" sz="1400" dirty="0"/>
              <a:t>“</a:t>
            </a:r>
            <a:r>
              <a:rPr lang="en-US" sz="1400" dirty="0" err="1"/>
              <a:t>tzer</a:t>
            </a:r>
            <a:r>
              <a:rPr lang="en-US" sz="1400" dirty="0"/>
              <a:t>” </a:t>
            </a:r>
            <a:r>
              <a:rPr lang="en-US" sz="1400" dirty="0">
                <a:sym typeface="Wingdings" panose="05000000000000000000" pitchFamily="2" charset="2"/>
              </a:rPr>
              <a:t> </a:t>
            </a:r>
            <a:r>
              <a:rPr lang="is-IS" sz="1400" dirty="0"/>
              <a:t>01110100011110100110010101110010</a:t>
            </a:r>
            <a:endParaRPr lang="fi-FI" sz="1400" dirty="0"/>
          </a:p>
          <a:p>
            <a:pPr marL="914400" lvl="1">
              <a:spcBef>
                <a:spcPts val="600"/>
              </a:spcBef>
              <a:buFont typeface="Courier New"/>
              <a:buChar char="o"/>
            </a:pPr>
            <a:r>
              <a:rPr lang="en-US" sz="1800" dirty="0"/>
              <a:t>XOR the 3 groups together</a:t>
            </a:r>
          </a:p>
          <a:p>
            <a:pPr marL="1262062" lvl="2">
              <a:spcBef>
                <a:spcPts val="600"/>
              </a:spcBef>
            </a:pPr>
            <a:r>
              <a:rPr lang="is-IS" sz="1400" dirty="0"/>
              <a:t>01101110011011110110000101101000</a:t>
            </a:r>
            <a:r>
              <a:rPr lang="en-US" sz="1400" dirty="0"/>
              <a:t> ^ </a:t>
            </a:r>
            <a:r>
              <a:rPr lang="fi-FI" sz="1400" dirty="0"/>
              <a:t>01101011011011110111001001101111</a:t>
            </a:r>
            <a:r>
              <a:rPr lang="en-US" sz="1400" dirty="0"/>
              <a:t> ^ </a:t>
            </a:r>
            <a:r>
              <a:rPr lang="is-IS" sz="1400" dirty="0"/>
              <a:t>01110100011110100110010101110010</a:t>
            </a:r>
            <a:r>
              <a:rPr lang="en-US" sz="1400" dirty="0"/>
              <a:t>  = 1110001011110100111011001110101</a:t>
            </a:r>
            <a:endParaRPr lang="en-US" sz="1400" b="1" dirty="0"/>
          </a:p>
          <a:p>
            <a:pPr marL="1262062" lvl="2">
              <a:spcBef>
                <a:spcPts val="600"/>
              </a:spcBef>
            </a:pPr>
            <a:r>
              <a:rPr lang="is-IS" sz="1400" dirty="0"/>
              <a:t>1110001011110100111011001110101</a:t>
            </a:r>
            <a:r>
              <a:rPr lang="en-US" sz="1400" dirty="0"/>
              <a:t> (binary) </a:t>
            </a:r>
            <a:r>
              <a:rPr lang="en-US" sz="1400" dirty="0">
                <a:sym typeface="Wingdings"/>
              </a:rPr>
              <a:t> </a:t>
            </a:r>
            <a:r>
              <a:rPr lang="is-IS" sz="1400" dirty="0">
                <a:sym typeface="Wingdings"/>
              </a:rPr>
              <a:t>1903851125</a:t>
            </a:r>
            <a:endParaRPr lang="en-US" sz="1400" dirty="0">
              <a:sym typeface="Wingdings"/>
            </a:endParaRPr>
          </a:p>
          <a:p>
            <a:pPr marL="914400" lvl="1">
              <a:spcBef>
                <a:spcPts val="600"/>
              </a:spcBef>
              <a:buFont typeface="Courier New"/>
              <a:buChar char="o"/>
            </a:pPr>
            <a:r>
              <a:rPr lang="en-US" sz="1800" dirty="0"/>
              <a:t>Mod by size of list to ensure it’s within the array</a:t>
            </a:r>
          </a:p>
          <a:p>
            <a:pPr marL="1262062" lvl="2">
              <a:spcBef>
                <a:spcPts val="600"/>
              </a:spcBef>
            </a:pPr>
            <a:r>
              <a:rPr lang="en-US" sz="1600" dirty="0"/>
              <a:t>Index = </a:t>
            </a:r>
            <a:r>
              <a:rPr lang="is-IS" sz="1600" dirty="0">
                <a:sym typeface="Wingdings"/>
              </a:rPr>
              <a:t>1903851125</a:t>
            </a:r>
            <a:r>
              <a:rPr lang="en-US" sz="1600" dirty="0">
                <a:sym typeface="Wingdings"/>
              </a:rPr>
              <a:t> </a:t>
            </a:r>
            <a:r>
              <a:rPr lang="en-US" sz="1600" dirty="0"/>
              <a:t>% 101 = 14</a:t>
            </a:r>
            <a:endParaRPr lang="en" sz="1600" dirty="0"/>
          </a:p>
        </p:txBody>
      </p:sp>
      <p:sp>
        <p:nvSpPr>
          <p:cNvPr id="84" name="Shape 84"/>
          <p:cNvSpPr txBox="1">
            <a:spLocks noGrp="1"/>
          </p:cNvSpPr>
          <p:nvPr>
            <p:ph type="title"/>
          </p:nvPr>
        </p:nvSpPr>
        <p:spPr>
          <a:xfrm>
            <a:off x="381000" y="133350"/>
            <a:ext cx="8229600" cy="857400"/>
          </a:xfrm>
          <a:prstGeom prst="rect">
            <a:avLst/>
          </a:prstGeom>
        </p:spPr>
        <p:txBody>
          <a:bodyPr lIns="91425" tIns="91425" rIns="91425" bIns="91425" anchor="b" anchorCtr="0">
            <a:noAutofit/>
          </a:bodyPr>
          <a:lstStyle/>
          <a:p>
            <a:pPr lvl="0" rtl="0">
              <a:spcBef>
                <a:spcPts val="0"/>
              </a:spcBef>
              <a:buNone/>
            </a:pPr>
            <a:r>
              <a:rPr lang="en" dirty="0"/>
              <a:t>Hash Functions (</a:t>
            </a:r>
            <a:r>
              <a:rPr lang="en-US" dirty="0"/>
              <a:t>4</a:t>
            </a:r>
            <a:r>
              <a:rPr lang="en" dirty="0"/>
              <a:t>/</a:t>
            </a:r>
            <a:r>
              <a:rPr lang="en-US" dirty="0"/>
              <a:t>4</a:t>
            </a:r>
            <a:r>
              <a:rPr lang="en" dirty="0"/>
              <a:t>)</a:t>
            </a:r>
          </a:p>
        </p:txBody>
      </p:sp>
    </p:spTree>
    <p:extLst>
      <p:ext uri="{BB962C8B-B14F-4D97-AF65-F5344CB8AC3E}">
        <p14:creationId xmlns:p14="http://schemas.microsoft.com/office/powerpoint/2010/main" val="1762750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
                                            <p:txEl>
                                              <p:pRg st="1" end="1"/>
                                            </p:txEl>
                                          </p:spTgt>
                                        </p:tgtEl>
                                        <p:attrNameLst>
                                          <p:attrName>style.visibility</p:attrName>
                                        </p:attrNameLst>
                                      </p:cBhvr>
                                      <p:to>
                                        <p:strVal val="visible"/>
                                      </p:to>
                                    </p:set>
                                    <p:animEffect transition="in" filter="fade">
                                      <p:cBhvr>
                                        <p:cTn id="7" dur="500"/>
                                        <p:tgtEl>
                                          <p:spTgt spid="8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3">
                                            <p:txEl>
                                              <p:pRg st="2" end="2"/>
                                            </p:txEl>
                                          </p:spTgt>
                                        </p:tgtEl>
                                        <p:attrNameLst>
                                          <p:attrName>style.visibility</p:attrName>
                                        </p:attrNameLst>
                                      </p:cBhvr>
                                      <p:to>
                                        <p:strVal val="visible"/>
                                      </p:to>
                                    </p:set>
                                    <p:animEffect transition="in" filter="fade">
                                      <p:cBhvr>
                                        <p:cTn id="12" dur="500"/>
                                        <p:tgtEl>
                                          <p:spTgt spid="8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3">
                                            <p:txEl>
                                              <p:pRg st="3" end="3"/>
                                            </p:txEl>
                                          </p:spTgt>
                                        </p:tgtEl>
                                        <p:attrNameLst>
                                          <p:attrName>style.visibility</p:attrName>
                                        </p:attrNameLst>
                                      </p:cBhvr>
                                      <p:to>
                                        <p:strVal val="visible"/>
                                      </p:to>
                                    </p:set>
                                    <p:animEffect transition="in" filter="fade">
                                      <p:cBhvr>
                                        <p:cTn id="17" dur="500"/>
                                        <p:tgtEl>
                                          <p:spTgt spid="8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3">
                                            <p:txEl>
                                              <p:pRg st="4" end="4"/>
                                            </p:txEl>
                                          </p:spTgt>
                                        </p:tgtEl>
                                        <p:attrNameLst>
                                          <p:attrName>style.visibility</p:attrName>
                                        </p:attrNameLst>
                                      </p:cBhvr>
                                      <p:to>
                                        <p:strVal val="visible"/>
                                      </p:to>
                                    </p:set>
                                    <p:animEffect transition="in" filter="fade">
                                      <p:cBhvr>
                                        <p:cTn id="22" dur="500"/>
                                        <p:tgtEl>
                                          <p:spTgt spid="8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3">
                                            <p:txEl>
                                              <p:pRg st="5" end="5"/>
                                            </p:txEl>
                                          </p:spTgt>
                                        </p:tgtEl>
                                        <p:attrNameLst>
                                          <p:attrName>style.visibility</p:attrName>
                                        </p:attrNameLst>
                                      </p:cBhvr>
                                      <p:to>
                                        <p:strVal val="visible"/>
                                      </p:to>
                                    </p:set>
                                    <p:animEffect transition="in" filter="fade">
                                      <p:cBhvr>
                                        <p:cTn id="27" dur="500"/>
                                        <p:tgtEl>
                                          <p:spTgt spid="8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3">
                                            <p:txEl>
                                              <p:pRg st="6" end="6"/>
                                            </p:txEl>
                                          </p:spTgt>
                                        </p:tgtEl>
                                        <p:attrNameLst>
                                          <p:attrName>style.visibility</p:attrName>
                                        </p:attrNameLst>
                                      </p:cBhvr>
                                      <p:to>
                                        <p:strVal val="visible"/>
                                      </p:to>
                                    </p:set>
                                    <p:animEffect transition="in" filter="fade">
                                      <p:cBhvr>
                                        <p:cTn id="32" dur="500"/>
                                        <p:tgtEl>
                                          <p:spTgt spid="8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3">
                                            <p:txEl>
                                              <p:pRg st="7" end="7"/>
                                            </p:txEl>
                                          </p:spTgt>
                                        </p:tgtEl>
                                        <p:attrNameLst>
                                          <p:attrName>style.visibility</p:attrName>
                                        </p:attrNameLst>
                                      </p:cBhvr>
                                      <p:to>
                                        <p:strVal val="visible"/>
                                      </p:to>
                                    </p:set>
                                    <p:animEffect transition="in" filter="fade">
                                      <p:cBhvr>
                                        <p:cTn id="37" dur="500"/>
                                        <p:tgtEl>
                                          <p:spTgt spid="8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3">
                                            <p:txEl>
                                              <p:pRg st="8" end="8"/>
                                            </p:txEl>
                                          </p:spTgt>
                                        </p:tgtEl>
                                        <p:attrNameLst>
                                          <p:attrName>style.visibility</p:attrName>
                                        </p:attrNameLst>
                                      </p:cBhvr>
                                      <p:to>
                                        <p:strVal val="visible"/>
                                      </p:to>
                                    </p:set>
                                    <p:animEffect transition="in" filter="fade">
                                      <p:cBhvr>
                                        <p:cTn id="42" dur="500"/>
                                        <p:tgtEl>
                                          <p:spTgt spid="8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3">
                                            <p:txEl>
                                              <p:pRg st="9" end="9"/>
                                            </p:txEl>
                                          </p:spTgt>
                                        </p:tgtEl>
                                        <p:attrNameLst>
                                          <p:attrName>style.visibility</p:attrName>
                                        </p:attrNameLst>
                                      </p:cBhvr>
                                      <p:to>
                                        <p:strVal val="visible"/>
                                      </p:to>
                                    </p:set>
                                    <p:animEffect transition="in" filter="fade">
                                      <p:cBhvr>
                                        <p:cTn id="47" dur="500"/>
                                        <p:tgtEl>
                                          <p:spTgt spid="8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uiExpand="1" build="p" bldLvl="5"/>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0" name="Shape 90"/>
          <p:cNvSpPr txBox="1">
            <a:spLocks noGrp="1"/>
          </p:cNvSpPr>
          <p:nvPr>
            <p:ph type="body" idx="1"/>
          </p:nvPr>
        </p:nvSpPr>
        <p:spPr>
          <a:xfrm>
            <a:off x="152400" y="827251"/>
            <a:ext cx="6096000" cy="3725699"/>
          </a:xfrm>
          <a:prstGeom prst="rect">
            <a:avLst/>
          </a:prstGeom>
        </p:spPr>
        <p:txBody>
          <a:bodyPr lIns="91425" tIns="91425" rIns="91425" bIns="91425" anchor="t" anchorCtr="0">
            <a:noAutofit/>
          </a:bodyPr>
          <a:lstStyle/>
          <a:p>
            <a:pPr marL="361950" indent="-285750">
              <a:spcBef>
                <a:spcPts val="1200"/>
              </a:spcBef>
            </a:pPr>
            <a:r>
              <a:rPr lang="en" sz="1800" dirty="0"/>
              <a:t>If we have </a:t>
            </a:r>
            <a:r>
              <a:rPr lang="en-US" sz="1800" dirty="0"/>
              <a:t>6,000</a:t>
            </a:r>
            <a:r>
              <a:rPr lang="en" sz="1800" dirty="0"/>
              <a:t> </a:t>
            </a:r>
            <a:r>
              <a:rPr lang="en-US" sz="1800" dirty="0"/>
              <a:t>Brown</a:t>
            </a:r>
            <a:r>
              <a:rPr lang="en" sz="1800" dirty="0"/>
              <a:t> student names that we are mapping to </a:t>
            </a:r>
            <a:r>
              <a:rPr lang="en-US" sz="1800" dirty="0"/>
              <a:t>Banner IDs using an array of size 1051</a:t>
            </a:r>
            <a:r>
              <a:rPr lang="en" sz="1800" dirty="0"/>
              <a:t>, clearly, we are going to get “</a:t>
            </a:r>
            <a:r>
              <a:rPr lang="en" sz="1800" dirty="0">
                <a:solidFill>
                  <a:srgbClr val="FF0000"/>
                </a:solidFill>
              </a:rPr>
              <a:t>collisions</a:t>
            </a:r>
            <a:r>
              <a:rPr lang="en" sz="1800" dirty="0"/>
              <a:t>” where different keys will hash to the same index</a:t>
            </a:r>
          </a:p>
          <a:p>
            <a:pPr marL="361950" indent="-285750">
              <a:spcBef>
                <a:spcPts val="1200"/>
              </a:spcBef>
            </a:pPr>
            <a:r>
              <a:rPr lang="en" sz="1800" dirty="0"/>
              <a:t>Does that kill the idea? No!</a:t>
            </a:r>
          </a:p>
          <a:p>
            <a:pPr marL="361950" indent="-285750">
              <a:spcBef>
                <a:spcPts val="1200"/>
              </a:spcBef>
            </a:pPr>
            <a:r>
              <a:rPr lang="en" sz="1800" dirty="0"/>
              <a:t>Instead of having an array of type Value, we instead have each entry in the array be a </a:t>
            </a:r>
            <a:r>
              <a:rPr lang="en" sz="1800" dirty="0">
                <a:solidFill>
                  <a:srgbClr val="0000FF"/>
                </a:solidFill>
                <a:latin typeface="Consolas" panose="020B0609020204030204" pitchFamily="49" charset="0"/>
                <a:cs typeface="Consolas" panose="020B0609020204030204" pitchFamily="49" charset="0"/>
              </a:rPr>
              <a:t>_head </a:t>
            </a:r>
            <a:r>
              <a:rPr lang="en" sz="1800" dirty="0"/>
              <a:t>pointer to an overflow “</a:t>
            </a:r>
            <a:r>
              <a:rPr lang="en" sz="1800" dirty="0">
                <a:solidFill>
                  <a:srgbClr val="FF0000"/>
                </a:solidFill>
              </a:rPr>
              <a:t>bucket</a:t>
            </a:r>
            <a:r>
              <a:rPr lang="en" sz="1800" dirty="0"/>
              <a:t>” for all keys that hash to that index. The bucket can be, e.g., our perennial favorite, the unsorted singly linked list, or an array, whatever…</a:t>
            </a:r>
          </a:p>
          <a:p>
            <a:pPr marL="361950" indent="-285750">
              <a:spcBef>
                <a:spcPts val="1200"/>
              </a:spcBef>
            </a:pPr>
            <a:r>
              <a:rPr lang="en" sz="1800" dirty="0"/>
              <a:t>So, if we get a collision, the linked list will hold all values with keys associated to that bucket</a:t>
            </a:r>
          </a:p>
        </p:txBody>
      </p:sp>
      <p:sp>
        <p:nvSpPr>
          <p:cNvPr id="6" name="Shape 140"/>
          <p:cNvSpPr txBox="1">
            <a:spLocks noGrp="1"/>
          </p:cNvSpPr>
          <p:nvPr>
            <p:ph type="title"/>
          </p:nvPr>
        </p:nvSpPr>
        <p:spPr>
          <a:xfrm>
            <a:off x="457200" y="5595"/>
            <a:ext cx="8229600" cy="857400"/>
          </a:xfrm>
          <a:prstGeom prst="rect">
            <a:avLst/>
          </a:prstGeom>
        </p:spPr>
        <p:txBody>
          <a:bodyPr lIns="91425" tIns="91425" rIns="91425" bIns="91425" anchor="b" anchorCtr="0">
            <a:noAutofit/>
          </a:bodyPr>
          <a:lstStyle/>
          <a:p>
            <a:pPr lvl="0" rtl="0">
              <a:spcBef>
                <a:spcPts val="0"/>
              </a:spcBef>
              <a:buNone/>
            </a:pPr>
            <a:r>
              <a:rPr lang="en" dirty="0"/>
              <a:t>Collisions (</a:t>
            </a:r>
            <a:r>
              <a:rPr lang="en-US" dirty="0"/>
              <a:t>1</a:t>
            </a:r>
            <a:r>
              <a:rPr lang="en" dirty="0"/>
              <a:t>/2)</a:t>
            </a:r>
          </a:p>
        </p:txBody>
      </p:sp>
      <p:pic>
        <p:nvPicPr>
          <p:cNvPr id="7" name="Shape 50"/>
          <p:cNvPicPr preferRelativeResize="0"/>
          <p:nvPr/>
        </p:nvPicPr>
        <p:blipFill>
          <a:blip r:embed="rId3">
            <a:alphaModFix/>
          </a:blip>
          <a:stretch>
            <a:fillRect/>
          </a:stretch>
        </p:blipFill>
        <p:spPr>
          <a:xfrm>
            <a:off x="6319097" y="1641489"/>
            <a:ext cx="2748703" cy="2097224"/>
          </a:xfrm>
          <a:prstGeom prst="rect">
            <a:avLst/>
          </a:prstGeom>
          <a:noFill/>
          <a:ln>
            <a:noFill/>
          </a:ln>
        </p:spPr>
      </p:pic>
    </p:spTree>
    <p:extLst>
      <p:ext uri="{BB962C8B-B14F-4D97-AF65-F5344CB8AC3E}">
        <p14:creationId xmlns:p14="http://schemas.microsoft.com/office/powerpoint/2010/main" val="269117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xEl>
                                              <p:pRg st="0" end="0"/>
                                            </p:txEl>
                                          </p:spTgt>
                                        </p:tgtEl>
                                        <p:attrNameLst>
                                          <p:attrName>style.visibility</p:attrName>
                                        </p:attrNameLst>
                                      </p:cBhvr>
                                      <p:to>
                                        <p:strVal val="visible"/>
                                      </p:to>
                                    </p:set>
                                    <p:animEffect transition="in" filter="fade">
                                      <p:cBhvr>
                                        <p:cTn id="7" dur="500"/>
                                        <p:tgtEl>
                                          <p:spTgt spid="9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0">
                                            <p:txEl>
                                              <p:pRg st="1" end="1"/>
                                            </p:txEl>
                                          </p:spTgt>
                                        </p:tgtEl>
                                        <p:attrNameLst>
                                          <p:attrName>style.visibility</p:attrName>
                                        </p:attrNameLst>
                                      </p:cBhvr>
                                      <p:to>
                                        <p:strVal val="visible"/>
                                      </p:to>
                                    </p:set>
                                    <p:animEffect transition="in" filter="fade">
                                      <p:cBhvr>
                                        <p:cTn id="12" dur="500"/>
                                        <p:tgtEl>
                                          <p:spTgt spid="9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0">
                                            <p:txEl>
                                              <p:pRg st="2" end="2"/>
                                            </p:txEl>
                                          </p:spTgt>
                                        </p:tgtEl>
                                        <p:attrNameLst>
                                          <p:attrName>style.visibility</p:attrName>
                                        </p:attrNameLst>
                                      </p:cBhvr>
                                      <p:to>
                                        <p:strVal val="visible"/>
                                      </p:to>
                                    </p:set>
                                    <p:animEffect transition="in" filter="fade">
                                      <p:cBhvr>
                                        <p:cTn id="17" dur="500"/>
                                        <p:tgtEl>
                                          <p:spTgt spid="9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0">
                                            <p:txEl>
                                              <p:pRg st="3" end="3"/>
                                            </p:txEl>
                                          </p:spTgt>
                                        </p:tgtEl>
                                        <p:attrNameLst>
                                          <p:attrName>style.visibility</p:attrName>
                                        </p:attrNameLst>
                                      </p:cBhvr>
                                      <p:to>
                                        <p:strVal val="visible"/>
                                      </p:to>
                                    </p:set>
                                    <p:animEffect transition="in" filter="fade">
                                      <p:cBhvr>
                                        <p:cTn id="22" dur="500"/>
                                        <p:tgtEl>
                                          <p:spTgt spid="90">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457200" y="5595"/>
            <a:ext cx="8229600" cy="857400"/>
          </a:xfrm>
          <a:prstGeom prst="rect">
            <a:avLst/>
          </a:prstGeom>
        </p:spPr>
        <p:txBody>
          <a:bodyPr lIns="91425" tIns="91425" rIns="91425" bIns="91425" anchor="b" anchorCtr="0">
            <a:noAutofit/>
          </a:bodyPr>
          <a:lstStyle/>
          <a:p>
            <a:pPr lvl="0" rtl="0">
              <a:spcBef>
                <a:spcPts val="0"/>
              </a:spcBef>
              <a:buNone/>
            </a:pPr>
            <a:r>
              <a:rPr lang="en" dirty="0"/>
              <a:t>Collisions (2/2)</a:t>
            </a:r>
          </a:p>
        </p:txBody>
      </p:sp>
      <p:sp>
        <p:nvSpPr>
          <p:cNvPr id="141" name="Shape 141"/>
          <p:cNvSpPr txBox="1">
            <a:spLocks noGrp="1"/>
          </p:cNvSpPr>
          <p:nvPr>
            <p:ph type="body" idx="1"/>
          </p:nvPr>
        </p:nvSpPr>
        <p:spPr>
          <a:xfrm>
            <a:off x="381000" y="862995"/>
            <a:ext cx="8458200" cy="3725699"/>
          </a:xfrm>
          <a:prstGeom prst="rect">
            <a:avLst/>
          </a:prstGeom>
        </p:spPr>
        <p:txBody>
          <a:bodyPr lIns="91425" tIns="91425" rIns="91425" bIns="91425" anchor="t" anchorCtr="0">
            <a:noAutofit/>
          </a:bodyPr>
          <a:lstStyle/>
          <a:p>
            <a:pPr marL="381000" indent="-342900">
              <a:spcBef>
                <a:spcPts val="1200"/>
              </a:spcBef>
            </a:pPr>
            <a:r>
              <a:rPr lang="en" sz="2000" dirty="0"/>
              <a:t>Since collisions are frequent, for methods like </a:t>
            </a:r>
            <a:r>
              <a:rPr lang="en" sz="2000" dirty="0">
                <a:solidFill>
                  <a:srgbClr val="0000FF"/>
                </a:solidFill>
                <a:latin typeface="Consolas" panose="020B0609020204030204" pitchFamily="49" charset="0"/>
                <a:cs typeface="Consolas" panose="020B0609020204030204" pitchFamily="49" charset="0"/>
              </a:rPr>
              <a:t>get(key)</a:t>
            </a:r>
            <a:r>
              <a:rPr lang="en" sz="2000" dirty="0"/>
              <a:t> and </a:t>
            </a:r>
            <a:r>
              <a:rPr lang="en" sz="2000" dirty="0">
                <a:solidFill>
                  <a:srgbClr val="0000FF"/>
                </a:solidFill>
                <a:latin typeface="Consolas" panose="020B0609020204030204" pitchFamily="49" charset="0"/>
                <a:cs typeface="Consolas" panose="020B0609020204030204" pitchFamily="49" charset="0"/>
              </a:rPr>
              <a:t>remove(key)</a:t>
            </a:r>
            <a:r>
              <a:rPr lang="en" sz="2000" dirty="0"/>
              <a:t>, </a:t>
            </a:r>
            <a:r>
              <a:rPr lang="en" sz="2000" dirty="0">
                <a:solidFill>
                  <a:srgbClr val="0000FF"/>
                </a:solidFill>
                <a:latin typeface="Consolas" panose="020B0609020204030204" pitchFamily="49" charset="0"/>
                <a:cs typeface="Consolas" panose="020B0609020204030204" pitchFamily="49" charset="0"/>
              </a:rPr>
              <a:t>HashMap</a:t>
            </a:r>
            <a:r>
              <a:rPr lang="en" sz="2000" dirty="0"/>
              <a:t> will have to iterate through all items in the hashed bucket to </a:t>
            </a:r>
            <a:r>
              <a:rPr lang="en" sz="2000" dirty="0">
                <a:solidFill>
                  <a:srgbClr val="0000FF"/>
                </a:solidFill>
                <a:latin typeface="Consolas" panose="020B0609020204030204" pitchFamily="49" charset="0"/>
                <a:cs typeface="Consolas" panose="020B0609020204030204" pitchFamily="49" charset="0"/>
              </a:rPr>
              <a:t>get</a:t>
            </a:r>
            <a:r>
              <a:rPr lang="en" sz="2000" dirty="0"/>
              <a:t> or </a:t>
            </a:r>
            <a:r>
              <a:rPr lang="en" sz="2000" dirty="0">
                <a:solidFill>
                  <a:srgbClr val="0000FF"/>
                </a:solidFill>
                <a:latin typeface="Consolas" panose="020B0609020204030204" pitchFamily="49" charset="0"/>
                <a:cs typeface="Consolas" panose="020B0609020204030204" pitchFamily="49" charset="0"/>
              </a:rPr>
              <a:t>remove</a:t>
            </a:r>
            <a:r>
              <a:rPr lang="en" sz="2000" dirty="0"/>
              <a:t> the right object</a:t>
            </a:r>
          </a:p>
          <a:p>
            <a:pPr marL="381000" indent="-342900">
              <a:spcBef>
                <a:spcPts val="1200"/>
              </a:spcBef>
            </a:pPr>
            <a:r>
              <a:rPr lang="en" sz="2000" dirty="0"/>
              <a:t>This is </a:t>
            </a:r>
            <a:r>
              <a:rPr lang="en" sz="2000" dirty="0">
                <a:solidFill>
                  <a:srgbClr val="FF0000"/>
                </a:solidFill>
                <a:latin typeface="Arial" charset="0"/>
                <a:ea typeface="Arial" charset="0"/>
                <a:cs typeface="Arial" charset="0"/>
                <a:sym typeface="Consolas"/>
              </a:rPr>
              <a:t>O(k)</a:t>
            </a:r>
            <a:r>
              <a:rPr lang="en" sz="2000" dirty="0"/>
              <a:t>, where k is the length of a bucket – it will be small, so brute force search is fine</a:t>
            </a:r>
          </a:p>
          <a:p>
            <a:pPr marL="381000" indent="-342900">
              <a:spcBef>
                <a:spcPts val="1200"/>
              </a:spcBef>
            </a:pPr>
            <a:r>
              <a:rPr lang="en" sz="2000" dirty="0"/>
              <a:t>The best hash functions minimize collisions</a:t>
            </a:r>
          </a:p>
          <a:p>
            <a:pPr marL="381000" indent="-342900">
              <a:spcBef>
                <a:spcPts val="1200"/>
              </a:spcBef>
            </a:pPr>
            <a:r>
              <a:rPr lang="en" sz="2000" dirty="0"/>
              <a:t>Java has its own efficient hash function, covered in CS16</a:t>
            </a:r>
          </a:p>
          <a:p>
            <a:pPr marL="381000" indent="-342900">
              <a:spcBef>
                <a:spcPts val="1200"/>
              </a:spcBef>
            </a:pPr>
            <a:r>
              <a:rPr lang="en" sz="2000" dirty="0"/>
              <a:t>A way to think about hashing: a fast, large in</a:t>
            </a:r>
            <a:r>
              <a:rPr lang="en-US" sz="2000" dirty="0" err="1"/>
              <a:t>i</a:t>
            </a:r>
            <a:r>
              <a:rPr lang="en" sz="2000" dirty="0" err="1"/>
              <a:t>tial</a:t>
            </a:r>
            <a:r>
              <a:rPr lang="en" sz="2000" dirty="0"/>
              <a:t> division (e.g., 1051-way), followed by a brute force search over a small bucket–even bucket size 100 is fast!</a:t>
            </a:r>
          </a:p>
        </p:txBody>
      </p:sp>
    </p:spTree>
    <p:extLst>
      <p:ext uri="{BB962C8B-B14F-4D97-AF65-F5344CB8AC3E}">
        <p14:creationId xmlns:p14="http://schemas.microsoft.com/office/powerpoint/2010/main" val="32382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1">
                                            <p:txEl>
                                              <p:pRg st="0" end="0"/>
                                            </p:txEl>
                                          </p:spTgt>
                                        </p:tgtEl>
                                        <p:attrNameLst>
                                          <p:attrName>style.visibility</p:attrName>
                                        </p:attrNameLst>
                                      </p:cBhvr>
                                      <p:to>
                                        <p:strVal val="visible"/>
                                      </p:to>
                                    </p:set>
                                    <p:animEffect transition="in" filter="fade">
                                      <p:cBhvr>
                                        <p:cTn id="7" dur="500"/>
                                        <p:tgtEl>
                                          <p:spTgt spid="14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1">
                                            <p:txEl>
                                              <p:pRg st="1" end="1"/>
                                            </p:txEl>
                                          </p:spTgt>
                                        </p:tgtEl>
                                        <p:attrNameLst>
                                          <p:attrName>style.visibility</p:attrName>
                                        </p:attrNameLst>
                                      </p:cBhvr>
                                      <p:to>
                                        <p:strVal val="visible"/>
                                      </p:to>
                                    </p:set>
                                    <p:animEffect transition="in" filter="fade">
                                      <p:cBhvr>
                                        <p:cTn id="12" dur="500"/>
                                        <p:tgtEl>
                                          <p:spTgt spid="14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1">
                                            <p:txEl>
                                              <p:pRg st="2" end="2"/>
                                            </p:txEl>
                                          </p:spTgt>
                                        </p:tgtEl>
                                        <p:attrNameLst>
                                          <p:attrName>style.visibility</p:attrName>
                                        </p:attrNameLst>
                                      </p:cBhvr>
                                      <p:to>
                                        <p:strVal val="visible"/>
                                      </p:to>
                                    </p:set>
                                    <p:animEffect transition="in" filter="fade">
                                      <p:cBhvr>
                                        <p:cTn id="17" dur="500"/>
                                        <p:tgtEl>
                                          <p:spTgt spid="14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1">
                                            <p:txEl>
                                              <p:pRg st="3" end="3"/>
                                            </p:txEl>
                                          </p:spTgt>
                                        </p:tgtEl>
                                        <p:attrNameLst>
                                          <p:attrName>style.visibility</p:attrName>
                                        </p:attrNameLst>
                                      </p:cBhvr>
                                      <p:to>
                                        <p:strVal val="visible"/>
                                      </p:to>
                                    </p:set>
                                    <p:animEffect transition="in" filter="fade">
                                      <p:cBhvr>
                                        <p:cTn id="22" dur="500"/>
                                        <p:tgtEl>
                                          <p:spTgt spid="14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1">
                                            <p:txEl>
                                              <p:pRg st="4" end="4"/>
                                            </p:txEl>
                                          </p:spTgt>
                                        </p:tgtEl>
                                        <p:attrNameLst>
                                          <p:attrName>style.visibility</p:attrName>
                                        </p:attrNameLst>
                                      </p:cBhvr>
                                      <p:to>
                                        <p:strVal val="visible"/>
                                      </p:to>
                                    </p:set>
                                    <p:animEffect transition="in" filter="fade">
                                      <p:cBhvr>
                                        <p:cTn id="27" dur="500"/>
                                        <p:tgtEl>
                                          <p:spTgt spid="14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
        <p:cNvGrpSpPr/>
        <p:nvPr/>
      </p:nvGrpSpPr>
      <p:grpSpPr>
        <a:xfrm>
          <a:off x="0" y="0"/>
          <a:ext cx="0" cy="0"/>
          <a:chOff x="0" y="0"/>
          <a:chExt cx="0" cy="0"/>
        </a:xfrm>
      </p:grpSpPr>
      <p:sp>
        <p:nvSpPr>
          <p:cNvPr id="23" name="Shape 23"/>
          <p:cNvSpPr txBox="1">
            <a:spLocks noGrp="1"/>
          </p:cNvSpPr>
          <p:nvPr>
            <p:ph type="ctrTitle"/>
          </p:nvPr>
        </p:nvSpPr>
        <p:spPr>
          <a:xfrm>
            <a:off x="685800" y="285750"/>
            <a:ext cx="7772400" cy="1159856"/>
          </a:xfrm>
          <a:prstGeom prst="rect">
            <a:avLst/>
          </a:prstGeom>
        </p:spPr>
        <p:txBody>
          <a:bodyPr lIns="91425" tIns="91425" rIns="91425" bIns="91425" anchor="b" anchorCtr="0">
            <a:noAutofit/>
          </a:bodyPr>
          <a:lstStyle/>
          <a:p>
            <a:pPr>
              <a:spcBef>
                <a:spcPts val="0"/>
              </a:spcBef>
              <a:buNone/>
            </a:pPr>
            <a:r>
              <a:rPr lang="en" dirty="0"/>
              <a:t>Hashing</a:t>
            </a:r>
          </a:p>
        </p:txBody>
      </p:sp>
      <p:sp>
        <p:nvSpPr>
          <p:cNvPr id="24" name="Shape 24"/>
          <p:cNvSpPr txBox="1">
            <a:spLocks noGrp="1"/>
          </p:cNvSpPr>
          <p:nvPr>
            <p:ph type="subTitle" idx="1"/>
          </p:nvPr>
        </p:nvSpPr>
        <p:spPr>
          <a:xfrm>
            <a:off x="685800" y="1279310"/>
            <a:ext cx="7772400" cy="784737"/>
          </a:xfrm>
          <a:prstGeom prst="rect">
            <a:avLst/>
          </a:prstGeom>
        </p:spPr>
        <p:txBody>
          <a:bodyPr lIns="91425" tIns="91425" rIns="91425" bIns="91425" anchor="t" anchorCtr="0">
            <a:noAutofit/>
          </a:bodyPr>
          <a:lstStyle/>
          <a:p>
            <a:pPr>
              <a:spcBef>
                <a:spcPts val="0"/>
              </a:spcBef>
              <a:buNone/>
            </a:pPr>
            <a:r>
              <a:rPr lang="en" dirty="0"/>
              <a:t>Sets and Maps</a:t>
            </a:r>
          </a:p>
        </p:txBody>
      </p:sp>
      <p:pic>
        <p:nvPicPr>
          <p:cNvPr id="6" name="Picture 2" descr="http://kidtestedfirefighterapproved.files.wordpress.com/2013/01/dsc_004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1885950"/>
            <a:ext cx="4343400" cy="29155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3294509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Shape 339"/>
          <p:cNvSpPr txBox="1">
            <a:spLocks noGrp="1"/>
          </p:cNvSpPr>
          <p:nvPr>
            <p:ph type="title"/>
          </p:nvPr>
        </p:nvSpPr>
        <p:spPr>
          <a:xfrm>
            <a:off x="457200" y="206375"/>
            <a:ext cx="8229600" cy="5778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000" b="1" i="0" u="none" strike="noStrike" cap="none" dirty="0" err="1">
                <a:solidFill>
                  <a:srgbClr val="000000"/>
                </a:solidFill>
                <a:latin typeface="Arial"/>
                <a:ea typeface="Arial"/>
                <a:cs typeface="Arial"/>
                <a:sym typeface="Arial"/>
              </a:rPr>
              <a:t>TopHat</a:t>
            </a:r>
            <a:r>
              <a:rPr lang="en-US" sz="3000" b="1" i="0" u="none" strike="noStrike" cap="none" dirty="0">
                <a:solidFill>
                  <a:srgbClr val="000000"/>
                </a:solidFill>
                <a:latin typeface="Arial"/>
                <a:ea typeface="Arial"/>
                <a:cs typeface="Arial"/>
                <a:sym typeface="Arial"/>
              </a:rPr>
              <a:t> Question</a:t>
            </a:r>
          </a:p>
        </p:txBody>
      </p:sp>
      <p:sp>
        <p:nvSpPr>
          <p:cNvPr id="340" name="Shape 340"/>
          <p:cNvSpPr txBox="1">
            <a:spLocks noGrp="1"/>
          </p:cNvSpPr>
          <p:nvPr>
            <p:ph type="body" idx="1"/>
          </p:nvPr>
        </p:nvSpPr>
        <p:spPr>
          <a:xfrm>
            <a:off x="457200" y="668337"/>
            <a:ext cx="4476749" cy="423545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600" b="0" i="0" u="none" strike="noStrike" cap="none" dirty="0">
                <a:solidFill>
                  <a:srgbClr val="000000"/>
                </a:solidFill>
                <a:latin typeface="Arial"/>
                <a:ea typeface="Arial"/>
                <a:cs typeface="Arial"/>
                <a:sym typeface="Arial"/>
              </a:rPr>
              <a:t>Given the following </a:t>
            </a:r>
            <a:r>
              <a:rPr lang="en-US" sz="1600" dirty="0">
                <a:solidFill>
                  <a:srgbClr val="000000"/>
                </a:solidFill>
              </a:rPr>
              <a:t>keys and hash functions</a:t>
            </a:r>
            <a:r>
              <a:rPr lang="en-US" sz="1600" b="0" i="0" u="none" strike="noStrike" cap="none" dirty="0">
                <a:solidFill>
                  <a:srgbClr val="000000"/>
                </a:solidFill>
                <a:latin typeface="Arial"/>
                <a:ea typeface="Arial"/>
                <a:cs typeface="Arial"/>
                <a:sym typeface="Arial"/>
              </a:rPr>
              <a:t>:</a:t>
            </a:r>
          </a:p>
          <a:p>
            <a:pPr marL="0" marR="0" lvl="0" indent="0" algn="l" rtl="0">
              <a:lnSpc>
                <a:spcPct val="100000"/>
              </a:lnSpc>
              <a:spcBef>
                <a:spcPts val="0"/>
              </a:spcBef>
              <a:spcAft>
                <a:spcPts val="0"/>
              </a:spcAft>
              <a:buClr>
                <a:srgbClr val="000000"/>
              </a:buClr>
              <a:buSzPct val="25000"/>
              <a:buFont typeface="Arial"/>
              <a:buNone/>
            </a:pPr>
            <a:endParaRPr lang="en-US" sz="1600" dirty="0">
              <a:solidFill>
                <a:srgbClr val="000000"/>
              </a:solidFill>
            </a:endParaRPr>
          </a:p>
          <a:p>
            <a:pPr marL="0" marR="0" lvl="0" indent="0" algn="l" rtl="0">
              <a:lnSpc>
                <a:spcPct val="100000"/>
              </a:lnSpc>
              <a:spcBef>
                <a:spcPts val="0"/>
              </a:spcBef>
              <a:spcAft>
                <a:spcPts val="0"/>
              </a:spcAft>
              <a:buClr>
                <a:srgbClr val="000000"/>
              </a:buClr>
              <a:buSzPct val="25000"/>
              <a:buFont typeface="Arial"/>
              <a:buNone/>
            </a:pPr>
            <a:endParaRPr lang="en-US" sz="1600" b="0" i="0" u="none" strike="noStrike" cap="none" dirty="0">
              <a:solidFill>
                <a:srgbClr val="000000"/>
              </a:solidFill>
              <a:latin typeface="Arial"/>
              <a:ea typeface="Arial"/>
              <a:cs typeface="Arial"/>
              <a:sym typeface="Arial"/>
            </a:endParaRPr>
          </a:p>
        </p:txBody>
      </p:sp>
      <p:sp>
        <p:nvSpPr>
          <p:cNvPr id="341" name="Shape 341"/>
          <p:cNvSpPr txBox="1"/>
          <p:nvPr/>
        </p:nvSpPr>
        <p:spPr>
          <a:xfrm>
            <a:off x="4743450" y="1027112"/>
            <a:ext cx="3943350" cy="3516312"/>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2000" b="0" i="0" u="none" strike="noStrike" cap="none" dirty="0">
                <a:solidFill>
                  <a:srgbClr val="000000"/>
                </a:solidFill>
                <a:latin typeface="Arial"/>
                <a:ea typeface="Arial"/>
                <a:cs typeface="Arial"/>
                <a:sym typeface="Arial"/>
              </a:rPr>
              <a:t>Which is the best hash function for the given data and why?</a:t>
            </a:r>
          </a:p>
          <a:p>
            <a:pPr marL="0" marR="0" lvl="0" indent="0" algn="l" rtl="0">
              <a:lnSpc>
                <a:spcPct val="100000"/>
              </a:lnSpc>
              <a:spcBef>
                <a:spcPts val="0"/>
              </a:spcBef>
              <a:spcAft>
                <a:spcPts val="0"/>
              </a:spcAft>
              <a:buClr>
                <a:srgbClr val="000000"/>
              </a:buClr>
              <a:buSzPct val="100000"/>
            </a:pPr>
            <a:endParaRPr lang="en-US" sz="2000" dirty="0"/>
          </a:p>
          <a:p>
            <a:pPr marL="0" marR="0" lvl="0" indent="0" algn="l" rtl="0">
              <a:lnSpc>
                <a:spcPct val="100000"/>
              </a:lnSpc>
              <a:spcBef>
                <a:spcPts val="0"/>
              </a:spcBef>
              <a:spcAft>
                <a:spcPts val="0"/>
              </a:spcAft>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a:t>
            </a:r>
            <a:r>
              <a:rPr lang="en-US" sz="1800" b="1" i="0" u="none" strike="noStrike" cap="none" dirty="0">
                <a:solidFill>
                  <a:srgbClr val="000000"/>
                </a:solidFill>
                <a:latin typeface="Arial"/>
                <a:ea typeface="Arial"/>
                <a:cs typeface="Arial"/>
                <a:sym typeface="Arial"/>
              </a:rPr>
              <a:t>f</a:t>
            </a:r>
            <a:r>
              <a:rPr lang="en-US" sz="1800" b="0" i="0" u="none" strike="noStrike" cap="none" dirty="0">
                <a:solidFill>
                  <a:srgbClr val="000000"/>
                </a:solidFill>
                <a:latin typeface="Arial"/>
                <a:ea typeface="Arial"/>
                <a:cs typeface="Arial"/>
                <a:sym typeface="Arial"/>
              </a:rPr>
              <a:t> </a:t>
            </a:r>
            <a:r>
              <a:rPr lang="en-US" sz="1800" dirty="0"/>
              <a:t>because there are no unused buckets</a:t>
            </a:r>
          </a:p>
          <a:p>
            <a:pPr marL="0" marR="0" lvl="0" indent="0" algn="l" rtl="0">
              <a:lnSpc>
                <a:spcPct val="100000"/>
              </a:lnSpc>
              <a:spcBef>
                <a:spcPts val="0"/>
              </a:spcBef>
              <a:spcAft>
                <a:spcPts val="0"/>
              </a:spcAft>
              <a:buClr>
                <a:srgbClr val="000000"/>
              </a:buClr>
              <a:buSzPct val="100000"/>
              <a:buFont typeface="Arial"/>
              <a:buAutoNum type="alphaUcPeriod"/>
            </a:pPr>
            <a:r>
              <a:rPr lang="en-US" sz="1800" dirty="0"/>
              <a:t> </a:t>
            </a:r>
            <a:r>
              <a:rPr lang="en-US" sz="1800" b="1" dirty="0"/>
              <a:t>g</a:t>
            </a:r>
            <a:r>
              <a:rPr lang="en-US" sz="1800" dirty="0"/>
              <a:t> because there are no collisions</a:t>
            </a:r>
          </a:p>
          <a:p>
            <a:pPr marL="0" marR="0" lvl="0" indent="0" algn="l" rtl="0">
              <a:lnSpc>
                <a:spcPct val="100000"/>
              </a:lnSpc>
              <a:spcBef>
                <a:spcPts val="0"/>
              </a:spcBef>
              <a:spcAft>
                <a:spcPts val="0"/>
              </a:spcAft>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a:t>
            </a:r>
            <a:r>
              <a:rPr lang="en-US" sz="1800" b="1" i="0" u="none" strike="noStrike" cap="none" dirty="0">
                <a:solidFill>
                  <a:srgbClr val="000000"/>
                </a:solidFill>
                <a:latin typeface="Arial"/>
                <a:ea typeface="Arial"/>
                <a:cs typeface="Arial"/>
                <a:sym typeface="Arial"/>
              </a:rPr>
              <a:t>h</a:t>
            </a:r>
            <a:r>
              <a:rPr lang="en-US" sz="1800" b="0" i="0" u="none" strike="noStrike" cap="none" dirty="0">
                <a:solidFill>
                  <a:srgbClr val="000000"/>
                </a:solidFill>
                <a:latin typeface="Arial"/>
                <a:ea typeface="Arial"/>
                <a:cs typeface="Arial"/>
                <a:sym typeface="Arial"/>
              </a:rPr>
              <a:t> because it minimizes collisions and space.</a:t>
            </a:r>
          </a:p>
          <a:p>
            <a:pPr marL="0" marR="0" lvl="0" indent="0" algn="l" rtl="0">
              <a:lnSpc>
                <a:spcPct val="100000"/>
              </a:lnSpc>
              <a:spcBef>
                <a:spcPts val="0"/>
              </a:spcBef>
              <a:spcAft>
                <a:spcPts val="0"/>
              </a:spcAft>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a:t>
            </a:r>
            <a:r>
              <a:rPr lang="en-US" sz="1800" dirty="0"/>
              <a:t>All 3 are good.</a:t>
            </a:r>
            <a:endParaRPr lang="en-US" sz="1600" b="0" i="0" u="none" strike="noStrike" cap="none" dirty="0">
              <a:solidFill>
                <a:srgbClr val="000000"/>
              </a:solidFill>
              <a:latin typeface="Arial"/>
              <a:ea typeface="Arial"/>
              <a:cs typeface="Arial"/>
              <a:sym typeface="Arial"/>
            </a:endParaRPr>
          </a:p>
        </p:txBody>
      </p:sp>
      <p:graphicFrame>
        <p:nvGraphicFramePr>
          <p:cNvPr id="2" name="Table 1">
            <a:extLst>
              <a:ext uri="{FF2B5EF4-FFF2-40B4-BE49-F238E27FC236}">
                <a16:creationId xmlns:a16="http://schemas.microsoft.com/office/drawing/2014/main" id="{4C2283BA-D0F5-4B88-85C6-A0370BE4E269}"/>
              </a:ext>
            </a:extLst>
          </p:cNvPr>
          <p:cNvGraphicFramePr>
            <a:graphicFrameLocks noGrp="1"/>
          </p:cNvGraphicFramePr>
          <p:nvPr>
            <p:extLst>
              <p:ext uri="{D42A27DB-BD31-4B8C-83A1-F6EECF244321}">
                <p14:modId xmlns:p14="http://schemas.microsoft.com/office/powerpoint/2010/main" val="4212516993"/>
              </p:ext>
            </p:extLst>
          </p:nvPr>
        </p:nvGraphicFramePr>
        <p:xfrm>
          <a:off x="533400" y="1504950"/>
          <a:ext cx="1509713" cy="2286000"/>
        </p:xfrm>
        <a:graphic>
          <a:graphicData uri="http://schemas.openxmlformats.org/drawingml/2006/table">
            <a:tbl>
              <a:tblPr firstRow="1" bandRow="1"/>
              <a:tblGrid>
                <a:gridCol w="1509713">
                  <a:extLst>
                    <a:ext uri="{9D8B030D-6E8A-4147-A177-3AD203B41FA5}">
                      <a16:colId xmlns:a16="http://schemas.microsoft.com/office/drawing/2014/main" val="3269211513"/>
                    </a:ext>
                  </a:extLst>
                </a:gridCol>
              </a:tblGrid>
              <a:tr h="381000">
                <a:tc>
                  <a:txBody>
                    <a:bodyPr/>
                    <a:lstStyle/>
                    <a:p>
                      <a:pPr algn="ctr"/>
                      <a:r>
                        <a:rPr lang="en-CA" dirty="0"/>
                        <a:t>Key</a:t>
                      </a:r>
                    </a:p>
                  </a:txBody>
                  <a:tcPr anchor="ctr"/>
                </a:tc>
                <a:extLst>
                  <a:ext uri="{0D108BD9-81ED-4DB2-BD59-A6C34878D82A}">
                    <a16:rowId xmlns:a16="http://schemas.microsoft.com/office/drawing/2014/main" val="1107883164"/>
                  </a:ext>
                </a:extLst>
              </a:tr>
              <a:tr h="381000">
                <a:tc>
                  <a:txBody>
                    <a:bodyPr/>
                    <a:lstStyle/>
                    <a:p>
                      <a:pPr algn="ctr"/>
                      <a:r>
                        <a:rPr lang="en-CA" dirty="0"/>
                        <a:t>0010</a:t>
                      </a:r>
                    </a:p>
                  </a:txBody>
                  <a:tcPr anchor="ctr"/>
                </a:tc>
                <a:extLst>
                  <a:ext uri="{0D108BD9-81ED-4DB2-BD59-A6C34878D82A}">
                    <a16:rowId xmlns:a16="http://schemas.microsoft.com/office/drawing/2014/main" val="230548463"/>
                  </a:ext>
                </a:extLst>
              </a:tr>
              <a:tr h="381000">
                <a:tc>
                  <a:txBody>
                    <a:bodyPr/>
                    <a:lstStyle/>
                    <a:p>
                      <a:pPr algn="ctr"/>
                      <a:r>
                        <a:rPr lang="en-CA" dirty="0"/>
                        <a:t>2040</a:t>
                      </a:r>
                    </a:p>
                  </a:txBody>
                  <a:tcPr anchor="ctr"/>
                </a:tc>
                <a:extLst>
                  <a:ext uri="{0D108BD9-81ED-4DB2-BD59-A6C34878D82A}">
                    <a16:rowId xmlns:a16="http://schemas.microsoft.com/office/drawing/2014/main" val="3643008524"/>
                  </a:ext>
                </a:extLst>
              </a:tr>
              <a:tr h="381000">
                <a:tc>
                  <a:txBody>
                    <a:bodyPr/>
                    <a:lstStyle/>
                    <a:p>
                      <a:pPr algn="ctr"/>
                      <a:r>
                        <a:rPr lang="en-CA" dirty="0"/>
                        <a:t>3956</a:t>
                      </a:r>
                    </a:p>
                  </a:txBody>
                  <a:tcPr anchor="ctr"/>
                </a:tc>
                <a:extLst>
                  <a:ext uri="{0D108BD9-81ED-4DB2-BD59-A6C34878D82A}">
                    <a16:rowId xmlns:a16="http://schemas.microsoft.com/office/drawing/2014/main" val="3318498156"/>
                  </a:ext>
                </a:extLst>
              </a:tr>
              <a:tr h="381000">
                <a:tc>
                  <a:txBody>
                    <a:bodyPr/>
                    <a:lstStyle/>
                    <a:p>
                      <a:pPr algn="ctr"/>
                      <a:r>
                        <a:rPr lang="en-CA" dirty="0"/>
                        <a:t>9754</a:t>
                      </a:r>
                    </a:p>
                  </a:txBody>
                  <a:tcPr anchor="ctr"/>
                </a:tc>
                <a:extLst>
                  <a:ext uri="{0D108BD9-81ED-4DB2-BD59-A6C34878D82A}">
                    <a16:rowId xmlns:a16="http://schemas.microsoft.com/office/drawing/2014/main" val="2241023931"/>
                  </a:ext>
                </a:extLst>
              </a:tr>
              <a:tr h="381000">
                <a:tc>
                  <a:txBody>
                    <a:bodyPr/>
                    <a:lstStyle/>
                    <a:p>
                      <a:pPr algn="ctr"/>
                      <a:r>
                        <a:rPr lang="en-CA" dirty="0"/>
                        <a:t>2994</a:t>
                      </a:r>
                    </a:p>
                  </a:txBody>
                  <a:tcPr anchor="ctr"/>
                </a:tc>
                <a:extLst>
                  <a:ext uri="{0D108BD9-81ED-4DB2-BD59-A6C34878D82A}">
                    <a16:rowId xmlns:a16="http://schemas.microsoft.com/office/drawing/2014/main" val="3961422154"/>
                  </a:ext>
                </a:extLst>
              </a:tr>
            </a:tbl>
          </a:graphicData>
        </a:graphic>
      </p:graphicFrame>
      <p:graphicFrame>
        <p:nvGraphicFramePr>
          <p:cNvPr id="6" name="Table 5">
            <a:extLst>
              <a:ext uri="{FF2B5EF4-FFF2-40B4-BE49-F238E27FC236}">
                <a16:creationId xmlns:a16="http://schemas.microsoft.com/office/drawing/2014/main" id="{0D459695-70A8-4461-A914-1DB91868E1BF}"/>
              </a:ext>
            </a:extLst>
          </p:cNvPr>
          <p:cNvGraphicFramePr>
            <a:graphicFrameLocks noGrp="1"/>
          </p:cNvGraphicFramePr>
          <p:nvPr>
            <p:extLst>
              <p:ext uri="{D42A27DB-BD31-4B8C-83A1-F6EECF244321}">
                <p14:modId xmlns:p14="http://schemas.microsoft.com/office/powerpoint/2010/main" val="2318687432"/>
              </p:ext>
            </p:extLst>
          </p:nvPr>
        </p:nvGraphicFramePr>
        <p:xfrm>
          <a:off x="2209800" y="1509564"/>
          <a:ext cx="2285999" cy="2281384"/>
        </p:xfrm>
        <a:graphic>
          <a:graphicData uri="http://schemas.openxmlformats.org/drawingml/2006/table">
            <a:tbl>
              <a:tblPr firstRow="1" bandRow="1"/>
              <a:tblGrid>
                <a:gridCol w="2285999">
                  <a:extLst>
                    <a:ext uri="{9D8B030D-6E8A-4147-A177-3AD203B41FA5}">
                      <a16:colId xmlns:a16="http://schemas.microsoft.com/office/drawing/2014/main" val="3269211513"/>
                    </a:ext>
                  </a:extLst>
                </a:gridCol>
              </a:tblGrid>
              <a:tr h="570346">
                <a:tc>
                  <a:txBody>
                    <a:bodyPr/>
                    <a:lstStyle/>
                    <a:p>
                      <a:pPr algn="ctr"/>
                      <a:r>
                        <a:rPr lang="en-CA" dirty="0"/>
                        <a:t>Functions</a:t>
                      </a:r>
                    </a:p>
                  </a:txBody>
                  <a:tcPr anchor="ctr"/>
                </a:tc>
                <a:extLst>
                  <a:ext uri="{0D108BD9-81ED-4DB2-BD59-A6C34878D82A}">
                    <a16:rowId xmlns:a16="http://schemas.microsoft.com/office/drawing/2014/main" val="1107883164"/>
                  </a:ext>
                </a:extLst>
              </a:tr>
              <a:tr h="570346">
                <a:tc>
                  <a:txBody>
                    <a:bodyPr/>
                    <a:lstStyle/>
                    <a:p>
                      <a:pPr algn="ctr"/>
                      <a:r>
                        <a:rPr lang="en-CA" b="1" dirty="0"/>
                        <a:t>f</a:t>
                      </a:r>
                      <a:r>
                        <a:rPr lang="en-CA" dirty="0"/>
                        <a:t>(key) = key%2</a:t>
                      </a:r>
                    </a:p>
                  </a:txBody>
                  <a:tcPr anchor="ctr"/>
                </a:tc>
                <a:extLst>
                  <a:ext uri="{0D108BD9-81ED-4DB2-BD59-A6C34878D82A}">
                    <a16:rowId xmlns:a16="http://schemas.microsoft.com/office/drawing/2014/main" val="230548463"/>
                  </a:ext>
                </a:extLst>
              </a:tr>
              <a:tr h="570346">
                <a:tc>
                  <a:txBody>
                    <a:bodyPr/>
                    <a:lstStyle/>
                    <a:p>
                      <a:pPr algn="ctr"/>
                      <a:r>
                        <a:rPr lang="en-CA" b="1" dirty="0"/>
                        <a:t>g</a:t>
                      </a:r>
                      <a:r>
                        <a:rPr lang="en-CA" dirty="0"/>
                        <a:t>(key) = key</a:t>
                      </a:r>
                    </a:p>
                  </a:txBody>
                  <a:tcPr anchor="ctr"/>
                </a:tc>
                <a:extLst>
                  <a:ext uri="{0D108BD9-81ED-4DB2-BD59-A6C34878D82A}">
                    <a16:rowId xmlns:a16="http://schemas.microsoft.com/office/drawing/2014/main" val="3643008524"/>
                  </a:ext>
                </a:extLst>
              </a:tr>
              <a:tr h="570346">
                <a:tc>
                  <a:txBody>
                    <a:bodyPr/>
                    <a:lstStyle/>
                    <a:p>
                      <a:pPr algn="ctr"/>
                      <a:r>
                        <a:rPr lang="en-CA" b="1" dirty="0"/>
                        <a:t>h</a:t>
                      </a:r>
                      <a:r>
                        <a:rPr lang="en-CA" dirty="0"/>
                        <a:t>(key) = (sum of digits)%7</a:t>
                      </a:r>
                    </a:p>
                  </a:txBody>
                  <a:tcPr anchor="ctr"/>
                </a:tc>
                <a:extLst>
                  <a:ext uri="{0D108BD9-81ED-4DB2-BD59-A6C34878D82A}">
                    <a16:rowId xmlns:a16="http://schemas.microsoft.com/office/drawing/2014/main" val="3318498156"/>
                  </a:ext>
                </a:extLst>
              </a:tr>
            </a:tbl>
          </a:graphicData>
        </a:graphic>
      </p:graphicFrame>
    </p:spTree>
    <p:extLst>
      <p:ext uri="{BB962C8B-B14F-4D97-AF65-F5344CB8AC3E}">
        <p14:creationId xmlns:p14="http://schemas.microsoft.com/office/powerpoint/2010/main" val="332192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0">
                                            <p:txEl>
                                              <p:pRg st="0" end="0"/>
                                            </p:txEl>
                                          </p:spTgt>
                                        </p:tgtEl>
                                        <p:attrNameLst>
                                          <p:attrName>style.visibility</p:attrName>
                                        </p:attrNameLst>
                                      </p:cBhvr>
                                      <p:to>
                                        <p:strVal val="visible"/>
                                      </p:to>
                                    </p:set>
                                    <p:animEffect transition="in" filter="fade">
                                      <p:cBhvr>
                                        <p:cTn id="7" dur="500"/>
                                        <p:tgtEl>
                                          <p:spTgt spid="3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41"/>
                                        </p:tgtEl>
                                        <p:attrNameLst>
                                          <p:attrName>style.visibility</p:attrName>
                                        </p:attrNameLst>
                                      </p:cBhvr>
                                      <p:to>
                                        <p:strVal val="visible"/>
                                      </p:to>
                                    </p:set>
                                    <p:animEffect transition="in" filter="fade">
                                      <p:cBhvr>
                                        <p:cTn id="18" dur="500"/>
                                        <p:tgtEl>
                                          <p:spTgt spid="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457200" y="-19050"/>
            <a:ext cx="8229600" cy="857400"/>
          </a:xfrm>
          <a:prstGeom prst="rect">
            <a:avLst/>
          </a:prstGeom>
        </p:spPr>
        <p:txBody>
          <a:bodyPr lIns="91425" tIns="91425" rIns="91425" bIns="91425" anchor="b" anchorCtr="0">
            <a:noAutofit/>
          </a:bodyPr>
          <a:lstStyle/>
          <a:p>
            <a:pPr>
              <a:spcBef>
                <a:spcPts val="0"/>
              </a:spcBef>
              <a:buNone/>
            </a:pPr>
            <a:r>
              <a:rPr lang="en" dirty="0"/>
              <a:t>HashMap Pseudocode	</a:t>
            </a:r>
          </a:p>
        </p:txBody>
      </p:sp>
      <p:sp>
        <p:nvSpPr>
          <p:cNvPr id="80" name="Shape 80"/>
          <p:cNvSpPr txBox="1">
            <a:spLocks noGrp="1"/>
          </p:cNvSpPr>
          <p:nvPr>
            <p:ph type="body" idx="1"/>
          </p:nvPr>
        </p:nvSpPr>
        <p:spPr>
          <a:xfrm>
            <a:off x="228600" y="739224"/>
            <a:ext cx="4114800" cy="1507700"/>
          </a:xfrm>
          <a:prstGeom prst="rect">
            <a:avLst/>
          </a:prstGeom>
        </p:spPr>
        <p:txBody>
          <a:bodyPr lIns="91425" tIns="91425" rIns="91425" bIns="91425" anchor="t" anchorCtr="0">
            <a:noAutofit/>
          </a:bodyPr>
          <a:lstStyle/>
          <a:p>
            <a:pPr rtl="0">
              <a:spcBef>
                <a:spcPts val="0"/>
              </a:spcBef>
              <a:buNone/>
            </a:pPr>
            <a:r>
              <a:rPr lang="en" sz="1600" dirty="0">
                <a:solidFill>
                  <a:srgbClr val="0000FF"/>
                </a:solidFill>
                <a:latin typeface="Consolas"/>
                <a:ea typeface="Consolas"/>
                <a:cs typeface="Consolas"/>
                <a:sym typeface="Consolas"/>
              </a:rPr>
              <a:t>table = array of lists of some size</a:t>
            </a:r>
          </a:p>
          <a:p>
            <a:pPr rtl="0">
              <a:spcBef>
                <a:spcPts val="0"/>
              </a:spcBef>
              <a:buNone/>
            </a:pPr>
            <a:r>
              <a:rPr lang="en" sz="1600" dirty="0">
                <a:solidFill>
                  <a:srgbClr val="0000FF"/>
                </a:solidFill>
                <a:latin typeface="Consolas"/>
                <a:ea typeface="Consolas"/>
                <a:cs typeface="Consolas"/>
                <a:sym typeface="Consolas"/>
              </a:rPr>
              <a:t>h = some hash function</a:t>
            </a:r>
          </a:p>
          <a:p>
            <a:pPr rtl="0">
              <a:spcBef>
                <a:spcPts val="0"/>
              </a:spcBef>
              <a:buNone/>
            </a:pPr>
            <a:endParaRPr lang="en" sz="800" dirty="0">
              <a:solidFill>
                <a:srgbClr val="0000FF"/>
              </a:solidFill>
              <a:latin typeface="Consolas"/>
              <a:ea typeface="Consolas"/>
              <a:cs typeface="Consolas"/>
              <a:sym typeface="Consolas"/>
            </a:endParaRPr>
          </a:p>
          <a:p>
            <a:pPr rtl="0">
              <a:spcBef>
                <a:spcPts val="0"/>
              </a:spcBef>
              <a:buNone/>
            </a:pPr>
            <a:r>
              <a:rPr lang="en" sz="1600" b="1" dirty="0">
                <a:solidFill>
                  <a:srgbClr val="0000FF"/>
                </a:solidFill>
                <a:latin typeface="Consolas"/>
                <a:ea typeface="Consolas"/>
                <a:cs typeface="Consolas"/>
                <a:sym typeface="Consolas"/>
              </a:rPr>
              <a:t>public put(K key, V val):</a:t>
            </a:r>
          </a:p>
          <a:p>
            <a:pPr rtl="0">
              <a:spcBef>
                <a:spcPts val="0"/>
              </a:spcBef>
              <a:buNone/>
            </a:pPr>
            <a:r>
              <a:rPr lang="en" sz="1600" dirty="0">
                <a:solidFill>
                  <a:srgbClr val="0000FF"/>
                </a:solidFill>
                <a:latin typeface="Consolas"/>
                <a:ea typeface="Consolas"/>
                <a:cs typeface="Consolas"/>
                <a:sym typeface="Consolas"/>
              </a:rPr>
              <a:t>    int index = h(key)</a:t>
            </a:r>
          </a:p>
          <a:p>
            <a:pPr rtl="0">
              <a:spcBef>
                <a:spcPts val="0"/>
              </a:spcBef>
              <a:buNone/>
            </a:pPr>
            <a:r>
              <a:rPr lang="en" sz="1600" dirty="0">
                <a:solidFill>
                  <a:srgbClr val="0000FF"/>
                </a:solidFill>
                <a:latin typeface="Consolas"/>
                <a:ea typeface="Consolas"/>
                <a:cs typeface="Consolas"/>
                <a:sym typeface="Consolas"/>
              </a:rPr>
              <a:t>    table[index].addFirst(key, val)</a:t>
            </a:r>
          </a:p>
        </p:txBody>
      </p:sp>
      <p:sp>
        <p:nvSpPr>
          <p:cNvPr id="81" name="Shape 81"/>
          <p:cNvSpPr txBox="1"/>
          <p:nvPr/>
        </p:nvSpPr>
        <p:spPr>
          <a:xfrm>
            <a:off x="4590393" y="1581150"/>
            <a:ext cx="4325006" cy="714650"/>
          </a:xfrm>
          <a:prstGeom prst="rect">
            <a:avLst/>
          </a:prstGeom>
          <a:noFill/>
          <a:ln>
            <a:noFill/>
          </a:ln>
        </p:spPr>
        <p:txBody>
          <a:bodyPr lIns="91425" tIns="91425" rIns="91425" bIns="91425" anchor="t" anchorCtr="0">
            <a:noAutofit/>
          </a:bodyPr>
          <a:lstStyle/>
          <a:p>
            <a:r>
              <a:rPr lang="en" sz="2400" dirty="0">
                <a:solidFill>
                  <a:srgbClr val="FF0000"/>
                </a:solidFill>
                <a:latin typeface="Arial" charset="0"/>
                <a:ea typeface="Arial" charset="0"/>
                <a:cs typeface="Arial" charset="0"/>
              </a:rPr>
              <a:t>O(1)</a:t>
            </a:r>
            <a:r>
              <a:rPr lang="en" sz="2400" dirty="0"/>
              <a:t>, if </a:t>
            </a:r>
            <a:r>
              <a:rPr lang="en" sz="2400" dirty="0">
                <a:solidFill>
                  <a:srgbClr val="0000FF"/>
                </a:solidFill>
                <a:latin typeface="Consolas" charset="0"/>
                <a:ea typeface="Consolas" charset="0"/>
                <a:cs typeface="Consolas" charset="0"/>
              </a:rPr>
              <a:t>h()</a:t>
            </a:r>
            <a:r>
              <a:rPr lang="en" sz="2400" dirty="0"/>
              <a:t> runs in </a:t>
            </a:r>
            <a:r>
              <a:rPr lang="en-US" sz="2400" dirty="0">
                <a:solidFill>
                  <a:srgbClr val="FF0000"/>
                </a:solidFill>
                <a:latin typeface="Arial" charset="0"/>
                <a:ea typeface="Arial" charset="0"/>
                <a:cs typeface="Arial" charset="0"/>
              </a:rPr>
              <a:t>O</a:t>
            </a:r>
            <a:r>
              <a:rPr lang="en" sz="2400" dirty="0">
                <a:solidFill>
                  <a:srgbClr val="FF0000"/>
                </a:solidFill>
                <a:latin typeface="Arial" charset="0"/>
                <a:ea typeface="Arial" charset="0"/>
                <a:cs typeface="Arial" charset="0"/>
              </a:rPr>
              <a:t>(1) </a:t>
            </a:r>
            <a:r>
              <a:rPr lang="en" sz="2400" dirty="0"/>
              <a:t>time</a:t>
            </a:r>
          </a:p>
        </p:txBody>
      </p:sp>
      <p:sp>
        <p:nvSpPr>
          <p:cNvPr id="2" name="TextBox 1"/>
          <p:cNvSpPr txBox="1"/>
          <p:nvPr/>
        </p:nvSpPr>
        <p:spPr>
          <a:xfrm>
            <a:off x="228600" y="2262247"/>
            <a:ext cx="5029200" cy="2062103"/>
          </a:xfrm>
          <a:prstGeom prst="rect">
            <a:avLst/>
          </a:prstGeom>
          <a:noFill/>
        </p:spPr>
        <p:txBody>
          <a:bodyPr wrap="square" rtlCol="0">
            <a:spAutoFit/>
          </a:bodyPr>
          <a:lstStyle/>
          <a:p>
            <a:pPr lvl="0">
              <a:buClr>
                <a:srgbClr val="000000"/>
              </a:buClr>
              <a:buSzPct val="100000"/>
            </a:pPr>
            <a:r>
              <a:rPr lang="en" sz="1600" b="1" dirty="0">
                <a:solidFill>
                  <a:srgbClr val="0000FF"/>
                </a:solidFill>
                <a:latin typeface="Consolas"/>
                <a:ea typeface="Consolas"/>
                <a:cs typeface="Consolas"/>
                <a:sym typeface="Consolas"/>
              </a:rPr>
              <a:t>public V get(K key):</a:t>
            </a:r>
          </a:p>
          <a:p>
            <a:pPr lvl="0">
              <a:buClr>
                <a:srgbClr val="000000"/>
              </a:buClr>
              <a:buSzPct val="100000"/>
            </a:pPr>
            <a:r>
              <a:rPr lang="en" sz="1600" b="1" dirty="0">
                <a:solidFill>
                  <a:srgbClr val="0000FF"/>
                </a:solidFill>
                <a:latin typeface="Consolas"/>
                <a:ea typeface="Consolas"/>
                <a:cs typeface="Consolas"/>
                <a:sym typeface="Consolas"/>
              </a:rPr>
              <a:t>    </a:t>
            </a:r>
            <a:r>
              <a:rPr lang="en-US" sz="1600" dirty="0" err="1">
                <a:solidFill>
                  <a:srgbClr val="0000FF"/>
                </a:solidFill>
                <a:latin typeface="Consolas"/>
                <a:ea typeface="Consolas"/>
                <a:cs typeface="Consolas"/>
                <a:sym typeface="Consolas"/>
              </a:rPr>
              <a:t>int</a:t>
            </a:r>
            <a:r>
              <a:rPr lang="en-US" sz="1600" dirty="0">
                <a:solidFill>
                  <a:srgbClr val="0000FF"/>
                </a:solidFill>
                <a:latin typeface="Consolas"/>
                <a:ea typeface="Consolas"/>
                <a:cs typeface="Consolas"/>
                <a:sym typeface="Consolas"/>
              </a:rPr>
              <a:t> </a:t>
            </a:r>
            <a:r>
              <a:rPr lang="en" sz="1600" dirty="0">
                <a:solidFill>
                  <a:srgbClr val="0000FF"/>
                </a:solidFill>
                <a:latin typeface="Consolas"/>
                <a:ea typeface="Consolas"/>
                <a:cs typeface="Consolas"/>
                <a:sym typeface="Consolas"/>
              </a:rPr>
              <a:t>index = h(key)</a:t>
            </a:r>
            <a:endParaRPr lang="en-US" sz="1600" dirty="0">
              <a:solidFill>
                <a:srgbClr val="0000FF"/>
              </a:solidFill>
              <a:latin typeface="Consolas"/>
              <a:ea typeface="Consolas"/>
              <a:cs typeface="Consolas"/>
              <a:sym typeface="Consolas"/>
            </a:endParaRPr>
          </a:p>
          <a:p>
            <a:pPr lvl="0">
              <a:buClr>
                <a:srgbClr val="000000"/>
              </a:buClr>
              <a:buSzPct val="100000"/>
            </a:pPr>
            <a:r>
              <a:rPr lang="en-US" sz="1600" dirty="0">
                <a:solidFill>
                  <a:srgbClr val="0000FF"/>
                </a:solidFill>
                <a:latin typeface="Consolas"/>
                <a:ea typeface="Consolas"/>
                <a:cs typeface="Consolas"/>
                <a:sym typeface="Consolas"/>
              </a:rPr>
              <a:t>    </a:t>
            </a:r>
            <a:r>
              <a:rPr lang="en-US" sz="1600" dirty="0">
                <a:solidFill>
                  <a:schemeClr val="bg1">
                    <a:lumMod val="50000"/>
                  </a:schemeClr>
                </a:solidFill>
                <a:latin typeface="Consolas"/>
                <a:ea typeface="Consolas"/>
                <a:cs typeface="Consolas"/>
                <a:sym typeface="Consolas"/>
              </a:rPr>
              <a:t>/*search through (key, </a:t>
            </a:r>
            <a:r>
              <a:rPr lang="en-US" sz="1600" dirty="0" err="1">
                <a:solidFill>
                  <a:schemeClr val="bg1">
                    <a:lumMod val="50000"/>
                  </a:schemeClr>
                </a:solidFill>
                <a:latin typeface="Consolas"/>
                <a:ea typeface="Consolas"/>
                <a:cs typeface="Consolas"/>
                <a:sym typeface="Consolas"/>
              </a:rPr>
              <a:t>val</a:t>
            </a:r>
            <a:r>
              <a:rPr lang="en-US" sz="1600" dirty="0">
                <a:solidFill>
                  <a:schemeClr val="bg1">
                    <a:lumMod val="50000"/>
                  </a:schemeClr>
                </a:solidFill>
                <a:latin typeface="Consolas"/>
                <a:ea typeface="Consolas"/>
                <a:cs typeface="Consolas"/>
                <a:sym typeface="Consolas"/>
              </a:rPr>
              <a:t>) pairs</a:t>
            </a:r>
          </a:p>
          <a:p>
            <a:pPr lvl="0">
              <a:buClr>
                <a:srgbClr val="000000"/>
              </a:buClr>
              <a:buSzPct val="100000"/>
            </a:pPr>
            <a:r>
              <a:rPr lang="en-US" sz="1600" dirty="0">
                <a:solidFill>
                  <a:schemeClr val="bg1">
                    <a:lumMod val="50000"/>
                  </a:schemeClr>
                </a:solidFill>
                <a:latin typeface="Consolas"/>
                <a:ea typeface="Consolas"/>
                <a:cs typeface="Consolas"/>
                <a:sym typeface="Consolas"/>
              </a:rPr>
              <a:t>      in bucket at table[index] */</a:t>
            </a:r>
            <a:endParaRPr lang="en" sz="1600" dirty="0">
              <a:solidFill>
                <a:schemeClr val="bg1">
                  <a:lumMod val="50000"/>
                </a:schemeClr>
              </a:solidFill>
              <a:latin typeface="Consolas"/>
              <a:ea typeface="Consolas"/>
              <a:cs typeface="Consolas"/>
              <a:sym typeface="Consolas"/>
            </a:endParaRPr>
          </a:p>
          <a:p>
            <a:pPr lvl="0">
              <a:buClr>
                <a:srgbClr val="000000"/>
              </a:buClr>
              <a:buSzPct val="100000"/>
            </a:pPr>
            <a:r>
              <a:rPr lang="en" sz="1600" dirty="0">
                <a:solidFill>
                  <a:srgbClr val="0000FF"/>
                </a:solidFill>
                <a:latin typeface="Consolas"/>
                <a:ea typeface="Consolas"/>
                <a:cs typeface="Consolas"/>
                <a:sym typeface="Consolas"/>
              </a:rPr>
              <a:t>    for </a:t>
            </a:r>
            <a:r>
              <a:rPr lang="en-US" sz="1600" dirty="0">
                <a:solidFill>
                  <a:srgbClr val="0000FF"/>
                </a:solidFill>
                <a:latin typeface="Consolas"/>
                <a:ea typeface="Consolas"/>
                <a:cs typeface="Consolas"/>
                <a:sym typeface="Consolas"/>
              </a:rPr>
              <a:t>each </a:t>
            </a:r>
            <a:r>
              <a:rPr lang="en" sz="1600" dirty="0">
                <a:solidFill>
                  <a:srgbClr val="0000FF"/>
                </a:solidFill>
                <a:latin typeface="Consolas"/>
                <a:ea typeface="Consolas"/>
                <a:cs typeface="Consolas"/>
                <a:sym typeface="Consolas"/>
              </a:rPr>
              <a:t>(k, v) in table[index]:</a:t>
            </a:r>
          </a:p>
          <a:p>
            <a:pPr lvl="0">
              <a:buClr>
                <a:srgbClr val="000000"/>
              </a:buClr>
              <a:buSzPct val="100000"/>
            </a:pPr>
            <a:r>
              <a:rPr lang="en" sz="1600" dirty="0">
                <a:solidFill>
                  <a:srgbClr val="0000FF"/>
                </a:solidFill>
                <a:latin typeface="Consolas"/>
                <a:ea typeface="Consolas"/>
                <a:cs typeface="Consolas"/>
                <a:sym typeface="Consolas"/>
              </a:rPr>
              <a:t>        if k == key:</a:t>
            </a:r>
            <a:r>
              <a:rPr lang="en-US" sz="1600" dirty="0">
                <a:solidFill>
                  <a:srgbClr val="0000FF"/>
                </a:solidFill>
                <a:latin typeface="Consolas"/>
                <a:ea typeface="Consolas"/>
                <a:cs typeface="Consolas"/>
                <a:sym typeface="Consolas"/>
              </a:rPr>
              <a:t> </a:t>
            </a:r>
            <a:endParaRPr lang="en" sz="1600" dirty="0">
              <a:solidFill>
                <a:srgbClr val="0000FF"/>
              </a:solidFill>
              <a:latin typeface="Consolas"/>
              <a:ea typeface="Consolas"/>
              <a:cs typeface="Consolas"/>
              <a:sym typeface="Consolas"/>
            </a:endParaRPr>
          </a:p>
          <a:p>
            <a:pPr lvl="0">
              <a:buClr>
                <a:srgbClr val="000000"/>
              </a:buClr>
              <a:buSzPct val="100000"/>
            </a:pPr>
            <a:r>
              <a:rPr lang="en" sz="1600" dirty="0">
                <a:solidFill>
                  <a:srgbClr val="0000FF"/>
                </a:solidFill>
                <a:latin typeface="Consolas"/>
                <a:ea typeface="Consolas"/>
                <a:cs typeface="Consolas"/>
                <a:sym typeface="Consolas"/>
              </a:rPr>
              <a:t>            return v</a:t>
            </a:r>
          </a:p>
          <a:p>
            <a:pPr lvl="0">
              <a:buClr>
                <a:srgbClr val="000000"/>
              </a:buClr>
              <a:buSzPct val="100000"/>
            </a:pPr>
            <a:r>
              <a:rPr lang="en" sz="1600" dirty="0">
                <a:solidFill>
                  <a:srgbClr val="0000FF"/>
                </a:solidFill>
                <a:latin typeface="Consolas"/>
                <a:ea typeface="Consolas"/>
                <a:cs typeface="Consolas"/>
                <a:sym typeface="Consolas"/>
              </a:rPr>
              <a:t>    return null </a:t>
            </a:r>
            <a:r>
              <a:rPr lang="en" sz="1600" dirty="0">
                <a:solidFill>
                  <a:schemeClr val="bg1">
                    <a:lumMod val="50000"/>
                  </a:schemeClr>
                </a:solidFill>
                <a:latin typeface="Consolas"/>
                <a:ea typeface="Consolas"/>
                <a:cs typeface="Consolas"/>
                <a:sym typeface="Consolas"/>
              </a:rPr>
              <a:t>//</a:t>
            </a:r>
            <a:r>
              <a:rPr lang="en-US" sz="1600" dirty="0">
                <a:solidFill>
                  <a:schemeClr val="bg1">
                    <a:lumMod val="50000"/>
                  </a:schemeClr>
                </a:solidFill>
                <a:latin typeface="Consolas"/>
                <a:ea typeface="Consolas"/>
                <a:cs typeface="Consolas"/>
                <a:sym typeface="Consolas"/>
              </a:rPr>
              <a:t>if not </a:t>
            </a:r>
            <a:r>
              <a:rPr lang="en" sz="1600" dirty="0">
                <a:solidFill>
                  <a:schemeClr val="bg1">
                    <a:lumMod val="50000"/>
                  </a:schemeClr>
                </a:solidFill>
                <a:latin typeface="Consolas"/>
                <a:ea typeface="Consolas"/>
                <a:cs typeface="Consolas"/>
                <a:sym typeface="Consolas"/>
              </a:rPr>
              <a:t>found</a:t>
            </a:r>
            <a:r>
              <a:rPr lang="en-US" sz="1600" dirty="0">
                <a:solidFill>
                  <a:schemeClr val="bg1">
                    <a:lumMod val="50000"/>
                  </a:schemeClr>
                </a:solidFill>
                <a:latin typeface="Consolas"/>
                <a:ea typeface="Consolas"/>
                <a:cs typeface="Consolas"/>
                <a:sym typeface="Consolas"/>
              </a:rPr>
              <a:t>, return null</a:t>
            </a:r>
            <a:endParaRPr lang="en" sz="1600" dirty="0">
              <a:solidFill>
                <a:schemeClr val="bg1">
                  <a:lumMod val="50000"/>
                </a:schemeClr>
              </a:solidFill>
              <a:latin typeface="Consolas"/>
              <a:ea typeface="Consolas"/>
              <a:cs typeface="Consolas"/>
              <a:sym typeface="Consolas"/>
            </a:endParaRPr>
          </a:p>
        </p:txBody>
      </p:sp>
      <p:sp>
        <p:nvSpPr>
          <p:cNvPr id="3" name="TextBox 2"/>
          <p:cNvSpPr txBox="1"/>
          <p:nvPr/>
        </p:nvSpPr>
        <p:spPr>
          <a:xfrm>
            <a:off x="4543096" y="2484602"/>
            <a:ext cx="4829504" cy="1169551"/>
          </a:xfrm>
          <a:prstGeom prst="rect">
            <a:avLst/>
          </a:prstGeom>
          <a:noFill/>
        </p:spPr>
        <p:txBody>
          <a:bodyPr wrap="square" rtlCol="0">
            <a:spAutoFit/>
          </a:bodyPr>
          <a:lstStyle/>
          <a:p>
            <a:pPr lvl="0"/>
            <a:r>
              <a:rPr lang="en-US" sz="2200" dirty="0"/>
              <a:t>Indexing with hash is </a:t>
            </a:r>
            <a:r>
              <a:rPr lang="en-US" sz="2400" dirty="0">
                <a:solidFill>
                  <a:srgbClr val="FF0000"/>
                </a:solidFill>
                <a:latin typeface="Arial" charset="0"/>
                <a:ea typeface="Arial" charset="0"/>
                <a:cs typeface="Arial" charset="0"/>
              </a:rPr>
              <a:t>O(1)</a:t>
            </a:r>
            <a:r>
              <a:rPr lang="en-US" sz="2200" dirty="0"/>
              <a:t>, and</a:t>
            </a:r>
          </a:p>
          <a:p>
            <a:pPr lvl="0"/>
            <a:r>
              <a:rPr lang="en-US" sz="2200" dirty="0"/>
              <a:t>buckets are usually well under 100, so linear search time is trivial, </a:t>
            </a:r>
            <a:r>
              <a:rPr lang="en-US" sz="2400" dirty="0">
                <a:solidFill>
                  <a:srgbClr val="FF0000"/>
                </a:solidFill>
                <a:latin typeface="Arial" charset="0"/>
                <a:ea typeface="Arial" charset="0"/>
                <a:cs typeface="Arial" charset="0"/>
              </a:rPr>
              <a:t>O(1)</a:t>
            </a:r>
          </a:p>
        </p:txBody>
      </p:sp>
      <p:sp>
        <p:nvSpPr>
          <p:cNvPr id="4" name="TextBox 3"/>
          <p:cNvSpPr txBox="1"/>
          <p:nvPr/>
        </p:nvSpPr>
        <p:spPr>
          <a:xfrm>
            <a:off x="685800" y="4324350"/>
            <a:ext cx="7315200" cy="861774"/>
          </a:xfrm>
          <a:prstGeom prst="rect">
            <a:avLst/>
          </a:prstGeom>
          <a:noFill/>
        </p:spPr>
        <p:txBody>
          <a:bodyPr wrap="square" rtlCol="0">
            <a:spAutoFit/>
          </a:bodyPr>
          <a:lstStyle/>
          <a:p>
            <a:r>
              <a:rPr lang="en" sz="1750" dirty="0"/>
              <a:t>Note: </a:t>
            </a:r>
            <a:r>
              <a:rPr lang="en" sz="1750" dirty="0">
                <a:solidFill>
                  <a:srgbClr val="0000FF"/>
                </a:solidFill>
                <a:latin typeface="Consolas" charset="0"/>
                <a:ea typeface="Consolas" charset="0"/>
                <a:cs typeface="Consolas" charset="0"/>
              </a:rPr>
              <a:t>LinkedList</a:t>
            </a:r>
            <a:r>
              <a:rPr lang="en" sz="1750" dirty="0"/>
              <a:t>s only hold one element per node, so in actual code, use instance of a class that holds key and value</a:t>
            </a:r>
          </a:p>
          <a:p>
            <a:endParaRPr lang="en-US" dirty="0"/>
          </a:p>
        </p:txBody>
      </p:sp>
      <p:sp>
        <p:nvSpPr>
          <p:cNvPr id="5" name="Rectangle 4"/>
          <p:cNvSpPr/>
          <p:nvPr/>
        </p:nvSpPr>
        <p:spPr>
          <a:xfrm>
            <a:off x="685800" y="4269026"/>
            <a:ext cx="7086600" cy="664924"/>
          </a:xfrm>
          <a:prstGeom prst="rect">
            <a:avLst/>
          </a:prstGeom>
          <a:noFill/>
          <a:ln w="63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7" name="Straight Connector 6"/>
          <p:cNvCxnSpPr/>
          <p:nvPr/>
        </p:nvCxnSpPr>
        <p:spPr>
          <a:xfrm>
            <a:off x="210207" y="2231600"/>
            <a:ext cx="4361793"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
                                            <p:txEl>
                                              <p:pRg st="0" end="0"/>
                                            </p:txEl>
                                          </p:spTgt>
                                        </p:tgtEl>
                                        <p:attrNameLst>
                                          <p:attrName>style.visibility</p:attrName>
                                        </p:attrNameLst>
                                      </p:cBhvr>
                                      <p:to>
                                        <p:strVal val="visible"/>
                                      </p:to>
                                    </p:set>
                                    <p:animEffect transition="in" filter="fade">
                                      <p:cBhvr>
                                        <p:cTn id="7" dur="500"/>
                                        <p:tgtEl>
                                          <p:spTgt spid="8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0">
                                            <p:txEl>
                                              <p:pRg st="1" end="1"/>
                                            </p:txEl>
                                          </p:spTgt>
                                        </p:tgtEl>
                                        <p:attrNameLst>
                                          <p:attrName>style.visibility</p:attrName>
                                        </p:attrNameLst>
                                      </p:cBhvr>
                                      <p:to>
                                        <p:strVal val="visible"/>
                                      </p:to>
                                    </p:set>
                                    <p:animEffect transition="in" filter="fade">
                                      <p:cBhvr>
                                        <p:cTn id="10" dur="500"/>
                                        <p:tgtEl>
                                          <p:spTgt spid="8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0">
                                            <p:txEl>
                                              <p:pRg st="3" end="3"/>
                                            </p:txEl>
                                          </p:spTgt>
                                        </p:tgtEl>
                                        <p:attrNameLst>
                                          <p:attrName>style.visibility</p:attrName>
                                        </p:attrNameLst>
                                      </p:cBhvr>
                                      <p:to>
                                        <p:strVal val="visible"/>
                                      </p:to>
                                    </p:set>
                                    <p:animEffect transition="in" filter="fade">
                                      <p:cBhvr>
                                        <p:cTn id="15" dur="500"/>
                                        <p:tgtEl>
                                          <p:spTgt spid="80">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0">
                                            <p:txEl>
                                              <p:pRg st="4" end="4"/>
                                            </p:txEl>
                                          </p:spTgt>
                                        </p:tgtEl>
                                        <p:attrNameLst>
                                          <p:attrName>style.visibility</p:attrName>
                                        </p:attrNameLst>
                                      </p:cBhvr>
                                      <p:to>
                                        <p:strVal val="visible"/>
                                      </p:to>
                                    </p:set>
                                    <p:animEffect transition="in" filter="fade">
                                      <p:cBhvr>
                                        <p:cTn id="18" dur="500"/>
                                        <p:tgtEl>
                                          <p:spTgt spid="80">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0">
                                            <p:txEl>
                                              <p:pRg st="5" end="5"/>
                                            </p:txEl>
                                          </p:spTgt>
                                        </p:tgtEl>
                                        <p:attrNameLst>
                                          <p:attrName>style.visibility</p:attrName>
                                        </p:attrNameLst>
                                      </p:cBhvr>
                                      <p:to>
                                        <p:strVal val="visible"/>
                                      </p:to>
                                    </p:set>
                                    <p:animEffect transition="in" filter="fade">
                                      <p:cBhvr>
                                        <p:cTn id="21" dur="500"/>
                                        <p:tgtEl>
                                          <p:spTgt spid="80">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1"/>
                                        </p:tgtEl>
                                        <p:attrNameLst>
                                          <p:attrName>style.visibility</p:attrName>
                                        </p:attrNameLst>
                                      </p:cBhvr>
                                      <p:to>
                                        <p:strVal val="visible"/>
                                      </p:to>
                                    </p:set>
                                    <p:animEffect transition="in" filter="fade">
                                      <p:cBhvr>
                                        <p:cTn id="26" dur="500"/>
                                        <p:tgtEl>
                                          <p:spTgt spid="8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par>
                                <p:cTn id="32" presetID="10" presetClass="entr" presetSubtype="0" fill="hold"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500"/>
                                        <p:tgtEl>
                                          <p:spTgt spid="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2" grpId="0"/>
      <p:bldP spid="3" grpId="0"/>
      <p:bldP spid="4" grpId="0"/>
      <p:bldP spid="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dirty="0"/>
              <a:t>HashMaps… efficiency for free?</a:t>
            </a:r>
          </a:p>
        </p:txBody>
      </p:sp>
      <p:sp>
        <p:nvSpPr>
          <p:cNvPr id="197" name="Shape 197"/>
          <p:cNvSpPr txBox="1">
            <a:spLocks noGrp="1"/>
          </p:cNvSpPr>
          <p:nvPr>
            <p:ph type="body" idx="1"/>
          </p:nvPr>
        </p:nvSpPr>
        <p:spPr>
          <a:xfrm>
            <a:off x="0" y="1132051"/>
            <a:ext cx="9067800" cy="3954299"/>
          </a:xfrm>
          <a:prstGeom prst="rect">
            <a:avLst/>
          </a:prstGeom>
        </p:spPr>
        <p:txBody>
          <a:bodyPr lIns="91425" tIns="91425" rIns="91425" bIns="91425" anchor="t" anchorCtr="0">
            <a:noAutofit/>
          </a:bodyPr>
          <a:lstStyle/>
          <a:p>
            <a:pPr marL="419100" indent="-342900">
              <a:spcBef>
                <a:spcPts val="600"/>
              </a:spcBef>
            </a:pPr>
            <a:r>
              <a:rPr lang="en" sz="2200" dirty="0"/>
              <a:t>Not quite</a:t>
            </a:r>
          </a:p>
          <a:p>
            <a:pPr marL="419100" indent="-342900">
              <a:spcBef>
                <a:spcPts val="600"/>
              </a:spcBef>
            </a:pPr>
            <a:r>
              <a:rPr lang="en" sz="2200" dirty="0"/>
              <a:t>While </a:t>
            </a:r>
            <a:r>
              <a:rPr lang="en" sz="2200" dirty="0">
                <a:solidFill>
                  <a:srgbClr val="0000FF"/>
                </a:solidFill>
                <a:latin typeface="Consolas" panose="020B0609020204030204" pitchFamily="49" charset="0"/>
                <a:cs typeface="Consolas" panose="020B0609020204030204" pitchFamily="49" charset="0"/>
              </a:rPr>
              <a:t>put()</a:t>
            </a:r>
            <a:r>
              <a:rPr lang="en" sz="2200" dirty="0">
                <a:solidFill>
                  <a:srgbClr val="0000FF"/>
                </a:solidFill>
                <a:latin typeface="Arial" charset="0"/>
                <a:ea typeface="Arial" charset="0"/>
                <a:cs typeface="Arial" charset="0"/>
              </a:rPr>
              <a:t> </a:t>
            </a:r>
            <a:r>
              <a:rPr lang="en" sz="2200" dirty="0"/>
              <a:t>and </a:t>
            </a:r>
            <a:r>
              <a:rPr lang="en" sz="2200" dirty="0">
                <a:solidFill>
                  <a:srgbClr val="0000FF"/>
                </a:solidFill>
                <a:latin typeface="Consolas" panose="020B0609020204030204" pitchFamily="49" charset="0"/>
                <a:cs typeface="Consolas" panose="020B0609020204030204" pitchFamily="49" charset="0"/>
              </a:rPr>
              <a:t>get()</a:t>
            </a:r>
            <a:r>
              <a:rPr lang="en" sz="2200" dirty="0">
                <a:solidFill>
                  <a:srgbClr val="0000FF"/>
                </a:solidFill>
                <a:latin typeface="Arial" charset="0"/>
                <a:ea typeface="Arial" charset="0"/>
                <a:cs typeface="Arial" charset="0"/>
              </a:rPr>
              <a:t> </a:t>
            </a:r>
            <a:r>
              <a:rPr lang="en" sz="2200" dirty="0"/>
              <a:t>methods </a:t>
            </a:r>
            <a:r>
              <a:rPr lang="en-US" sz="2200" dirty="0"/>
              <a:t>usually </a:t>
            </a:r>
            <a:r>
              <a:rPr lang="en" sz="2200" dirty="0"/>
              <a:t>run in </a:t>
            </a:r>
            <a:r>
              <a:rPr lang="en" sz="2200" dirty="0">
                <a:solidFill>
                  <a:srgbClr val="FF0000"/>
                </a:solidFill>
                <a:latin typeface="Arial" charset="0"/>
                <a:ea typeface="Arial" charset="0"/>
                <a:cs typeface="Arial" charset="0"/>
              </a:rPr>
              <a:t>O(1)</a:t>
            </a:r>
            <a:r>
              <a:rPr lang="en" sz="2200" dirty="0"/>
              <a:t> time, each takes more time than inserting at the end of a queue, for example</a:t>
            </a:r>
          </a:p>
          <a:p>
            <a:pPr marL="419100" indent="-342900">
              <a:spcBef>
                <a:spcPts val="600"/>
              </a:spcBef>
            </a:pPr>
            <a:r>
              <a:rPr lang="en" sz="2200" dirty="0"/>
              <a:t>A bit more memory expensive (array + buckets)</a:t>
            </a:r>
          </a:p>
          <a:p>
            <a:pPr marL="419100" indent="-342900">
              <a:spcBef>
                <a:spcPts val="600"/>
              </a:spcBef>
            </a:pPr>
            <a:r>
              <a:rPr lang="en" sz="2200" dirty="0"/>
              <a:t>Inefficient when many collisions occur (array too small)</a:t>
            </a:r>
          </a:p>
          <a:p>
            <a:pPr marL="419100" indent="-342900">
              <a:spcBef>
                <a:spcPts val="600"/>
              </a:spcBef>
            </a:pPr>
            <a:r>
              <a:rPr lang="en" sz="2200" dirty="0"/>
              <a:t>But it is likely the best solution overall, if you don’t need order</a:t>
            </a:r>
          </a:p>
          <a:p>
            <a:pPr marL="639763" lvl="1">
              <a:spcBef>
                <a:spcPts val="600"/>
              </a:spcBef>
            </a:pPr>
            <a:r>
              <a:rPr lang="en" sz="1600" dirty="0"/>
              <a:t>(key, value) pairs are stored in </a:t>
            </a:r>
            <a:r>
              <a:rPr lang="en-US" sz="1600" dirty="0"/>
              <a:t>random order based on hash. The best hash is random to minimize collisions. </a:t>
            </a:r>
          </a:p>
          <a:p>
            <a:pPr marL="639763" lvl="1">
              <a:spcBef>
                <a:spcPts val="600"/>
              </a:spcBef>
            </a:pPr>
            <a:r>
              <a:rPr lang="en-US" sz="1600" dirty="0"/>
              <a:t>in the Trees lecture, we showed that there are more complex queries for which Hash Table is very inefficient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7">
                                            <p:txEl>
                                              <p:pRg st="0" end="0"/>
                                            </p:txEl>
                                          </p:spTgt>
                                        </p:tgtEl>
                                        <p:attrNameLst>
                                          <p:attrName>style.visibility</p:attrName>
                                        </p:attrNameLst>
                                      </p:cBhvr>
                                      <p:to>
                                        <p:strVal val="visible"/>
                                      </p:to>
                                    </p:set>
                                    <p:animEffect transition="in" filter="fade">
                                      <p:cBhvr>
                                        <p:cTn id="7" dur="500"/>
                                        <p:tgtEl>
                                          <p:spTgt spid="1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7">
                                            <p:txEl>
                                              <p:pRg st="1" end="1"/>
                                            </p:txEl>
                                          </p:spTgt>
                                        </p:tgtEl>
                                        <p:attrNameLst>
                                          <p:attrName>style.visibility</p:attrName>
                                        </p:attrNameLst>
                                      </p:cBhvr>
                                      <p:to>
                                        <p:strVal val="visible"/>
                                      </p:to>
                                    </p:set>
                                    <p:animEffect transition="in" filter="fade">
                                      <p:cBhvr>
                                        <p:cTn id="12" dur="500"/>
                                        <p:tgtEl>
                                          <p:spTgt spid="19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7">
                                            <p:txEl>
                                              <p:pRg st="2" end="2"/>
                                            </p:txEl>
                                          </p:spTgt>
                                        </p:tgtEl>
                                        <p:attrNameLst>
                                          <p:attrName>style.visibility</p:attrName>
                                        </p:attrNameLst>
                                      </p:cBhvr>
                                      <p:to>
                                        <p:strVal val="visible"/>
                                      </p:to>
                                    </p:set>
                                    <p:animEffect transition="in" filter="fade">
                                      <p:cBhvr>
                                        <p:cTn id="17" dur="500"/>
                                        <p:tgtEl>
                                          <p:spTgt spid="19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7">
                                            <p:txEl>
                                              <p:pRg st="3" end="3"/>
                                            </p:txEl>
                                          </p:spTgt>
                                        </p:tgtEl>
                                        <p:attrNameLst>
                                          <p:attrName>style.visibility</p:attrName>
                                        </p:attrNameLst>
                                      </p:cBhvr>
                                      <p:to>
                                        <p:strVal val="visible"/>
                                      </p:to>
                                    </p:set>
                                    <p:animEffect transition="in" filter="fade">
                                      <p:cBhvr>
                                        <p:cTn id="22" dur="500"/>
                                        <p:tgtEl>
                                          <p:spTgt spid="19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7">
                                            <p:txEl>
                                              <p:pRg st="4" end="4"/>
                                            </p:txEl>
                                          </p:spTgt>
                                        </p:tgtEl>
                                        <p:attrNameLst>
                                          <p:attrName>style.visibility</p:attrName>
                                        </p:attrNameLst>
                                      </p:cBhvr>
                                      <p:to>
                                        <p:strVal val="visible"/>
                                      </p:to>
                                    </p:set>
                                    <p:animEffect transition="in" filter="fade">
                                      <p:cBhvr>
                                        <p:cTn id="27" dur="500"/>
                                        <p:tgtEl>
                                          <p:spTgt spid="19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7">
                                            <p:txEl>
                                              <p:pRg st="5" end="5"/>
                                            </p:txEl>
                                          </p:spTgt>
                                        </p:tgtEl>
                                        <p:attrNameLst>
                                          <p:attrName>style.visibility</p:attrName>
                                        </p:attrNameLst>
                                      </p:cBhvr>
                                      <p:to>
                                        <p:strVal val="visible"/>
                                      </p:to>
                                    </p:set>
                                    <p:animEffect transition="in" filter="fade">
                                      <p:cBhvr>
                                        <p:cTn id="32" dur="500"/>
                                        <p:tgtEl>
                                          <p:spTgt spid="19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97">
                                            <p:txEl>
                                              <p:pRg st="6" end="6"/>
                                            </p:txEl>
                                          </p:spTgt>
                                        </p:tgtEl>
                                        <p:attrNameLst>
                                          <p:attrName>style.visibility</p:attrName>
                                        </p:attrNameLst>
                                      </p:cBhvr>
                                      <p:to>
                                        <p:strVal val="visible"/>
                                      </p:to>
                                    </p:set>
                                    <p:animEffect transition="in" filter="fade">
                                      <p:cBhvr>
                                        <p:cTn id="37" dur="500"/>
                                        <p:tgtEl>
                                          <p:spTgt spid="19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Shape 323"/>
          <p:cNvSpPr txBox="1">
            <a:spLocks noGrp="1"/>
          </p:cNvSpPr>
          <p:nvPr>
            <p:ph type="title"/>
          </p:nvPr>
        </p:nvSpPr>
        <p:spPr>
          <a:xfrm>
            <a:off x="304800" y="2721"/>
            <a:ext cx="8229600" cy="738633"/>
          </a:xfrm>
          <a:prstGeom prst="rect">
            <a:avLst/>
          </a:prstGeom>
        </p:spPr>
        <p:txBody>
          <a:bodyPr lIns="91425" tIns="91425" rIns="91425" bIns="91425" anchor="b" anchorCtr="0">
            <a:spAutoFit/>
          </a:bodyPr>
          <a:lstStyle/>
          <a:p>
            <a:pPr lvl="0" rtl="0">
              <a:spcBef>
                <a:spcPts val="0"/>
              </a:spcBef>
              <a:buNone/>
            </a:pPr>
            <a:r>
              <a:rPr lang="en-US" sz="3200" dirty="0"/>
              <a:t>Hash </a:t>
            </a:r>
            <a:r>
              <a:rPr lang="en-US" dirty="0"/>
              <a:t>Tables</a:t>
            </a:r>
            <a:r>
              <a:rPr lang="en-US" sz="3200" dirty="0"/>
              <a:t> vs. Trees</a:t>
            </a:r>
            <a:endParaRPr lang="en" sz="3200" dirty="0"/>
          </a:p>
        </p:txBody>
      </p:sp>
      <p:sp>
        <p:nvSpPr>
          <p:cNvPr id="324" name="Shape 324"/>
          <p:cNvSpPr txBox="1"/>
          <p:nvPr/>
        </p:nvSpPr>
        <p:spPr>
          <a:xfrm>
            <a:off x="5410600" y="674550"/>
            <a:ext cx="2821500" cy="461099"/>
          </a:xfrm>
          <a:prstGeom prst="rect">
            <a:avLst/>
          </a:prstGeom>
          <a:noFill/>
          <a:ln>
            <a:noFill/>
          </a:ln>
        </p:spPr>
        <p:txBody>
          <a:bodyPr lIns="91425" tIns="91425" rIns="91425" bIns="91425" anchor="ctr" anchorCtr="0">
            <a:spAutoFit/>
          </a:bodyPr>
          <a:lstStyle/>
          <a:p>
            <a:pPr lvl="0" algn="ctr" rtl="0">
              <a:spcBef>
                <a:spcPts val="0"/>
              </a:spcBef>
              <a:buNone/>
            </a:pPr>
            <a:endParaRPr sz="1800" b="1"/>
          </a:p>
        </p:txBody>
      </p:sp>
      <p:sp>
        <p:nvSpPr>
          <p:cNvPr id="325" name="Shape 325"/>
          <p:cNvSpPr txBox="1">
            <a:spLocks noGrp="1"/>
          </p:cNvSpPr>
          <p:nvPr>
            <p:ph type="body" idx="1"/>
          </p:nvPr>
        </p:nvSpPr>
        <p:spPr>
          <a:xfrm>
            <a:off x="0" y="760351"/>
            <a:ext cx="9067800" cy="4021199"/>
          </a:xfrm>
          <a:prstGeom prst="rect">
            <a:avLst/>
          </a:prstGeom>
        </p:spPr>
        <p:txBody>
          <a:bodyPr wrap="square" lIns="91425" tIns="91425" rIns="91425" bIns="91425" anchor="ctr" anchorCtr="0">
            <a:spAutoFit/>
          </a:bodyPr>
          <a:lstStyle/>
          <a:p>
            <a:pPr marL="457200" marR="0" lvl="0" indent="-355600" algn="l" rtl="0">
              <a:lnSpc>
                <a:spcPct val="115000"/>
              </a:lnSpc>
              <a:spcBef>
                <a:spcPts val="500"/>
              </a:spcBef>
              <a:spcAft>
                <a:spcPts val="0"/>
              </a:spcAft>
              <a:buClr>
                <a:schemeClr val="dk1"/>
              </a:buClr>
              <a:buSzPct val="100000"/>
              <a:buFont typeface="Arial"/>
              <a:buChar char="●"/>
            </a:pPr>
            <a:r>
              <a:rPr lang="en-US" sz="2000" dirty="0"/>
              <a:t>Hash Tables and Trees are different data structures used for different kinds of problems</a:t>
            </a:r>
            <a:endParaRPr lang="en" sz="2000" dirty="0"/>
          </a:p>
          <a:p>
            <a:pPr lvl="0" indent="-355600">
              <a:lnSpc>
                <a:spcPct val="115000"/>
              </a:lnSpc>
              <a:spcBef>
                <a:spcPts val="500"/>
              </a:spcBef>
              <a:buFont typeface="Arial"/>
              <a:buChar char="●"/>
            </a:pPr>
            <a:r>
              <a:rPr lang="en-US" sz="2000" dirty="0"/>
              <a:t>For just searching, insert/remove, a Hash Table will be faster</a:t>
            </a:r>
            <a:endParaRPr lang="en" sz="2000" dirty="0"/>
          </a:p>
          <a:p>
            <a:pPr marL="914400" lvl="1" indent="-342900">
              <a:lnSpc>
                <a:spcPct val="115000"/>
              </a:lnSpc>
              <a:buClr>
                <a:schemeClr val="dk1"/>
              </a:buClr>
              <a:buSzPct val="100000"/>
              <a:buFont typeface="Courier New"/>
              <a:buChar char="o"/>
            </a:pPr>
            <a:r>
              <a:rPr lang="en-US" sz="1600" dirty="0"/>
              <a:t>you know the exact key to search for</a:t>
            </a:r>
          </a:p>
          <a:p>
            <a:pPr marL="914400" lvl="1" indent="-342900">
              <a:lnSpc>
                <a:spcPct val="115000"/>
              </a:lnSpc>
              <a:buClr>
                <a:schemeClr val="dk1"/>
              </a:buClr>
              <a:buSzPct val="100000"/>
              <a:buFont typeface="Courier New"/>
              <a:buChar char="o"/>
            </a:pPr>
            <a:r>
              <a:rPr lang="en-US" sz="1600" dirty="0"/>
              <a:t>find a student’s Banner ID given their name, key is name and value is Banner ID</a:t>
            </a:r>
          </a:p>
          <a:p>
            <a:pPr marL="457200" marR="0" lvl="0" indent="-355600" algn="l" rtl="0">
              <a:lnSpc>
                <a:spcPct val="115000"/>
              </a:lnSpc>
              <a:spcBef>
                <a:spcPts val="500"/>
              </a:spcBef>
              <a:spcAft>
                <a:spcPts val="0"/>
              </a:spcAft>
              <a:buClr>
                <a:schemeClr val="dk1"/>
              </a:buClr>
              <a:buSzPct val="100000"/>
              <a:buFont typeface="Arial"/>
              <a:buChar char="●"/>
            </a:pPr>
            <a:r>
              <a:rPr lang="en-US" sz="2000" dirty="0"/>
              <a:t>If you’re trying to solve a nearest neighbors problem, a BST will be faster</a:t>
            </a:r>
            <a:endParaRPr lang="en" sz="2000" dirty="0"/>
          </a:p>
          <a:p>
            <a:pPr marL="914400" marR="0" lvl="1" indent="-342900" algn="l" rtl="0">
              <a:lnSpc>
                <a:spcPct val="115000"/>
              </a:lnSpc>
              <a:spcAft>
                <a:spcPts val="0"/>
              </a:spcAft>
              <a:buClr>
                <a:schemeClr val="dk1"/>
              </a:buClr>
              <a:buSzPct val="100000"/>
              <a:buFont typeface="Courier New"/>
              <a:buChar char="o"/>
            </a:pPr>
            <a:r>
              <a:rPr lang="en-US" sz="1600" dirty="0"/>
              <a:t>you do not know the exact key to search for</a:t>
            </a:r>
          </a:p>
          <a:p>
            <a:pPr marL="914400" lvl="1" indent="-342900">
              <a:lnSpc>
                <a:spcPct val="115000"/>
              </a:lnSpc>
              <a:buClr>
                <a:schemeClr val="dk1"/>
              </a:buClr>
              <a:buSzPct val="100000"/>
              <a:buFont typeface="Courier New"/>
              <a:buChar char="o"/>
            </a:pPr>
            <a:r>
              <a:rPr lang="en-US" sz="1600" dirty="0"/>
              <a:t>find 4 people closest to a 95 in the class, key is grade and value is student name</a:t>
            </a:r>
          </a:p>
          <a:p>
            <a:pPr marL="457200" lvl="0" indent="-355600">
              <a:lnSpc>
                <a:spcPct val="115000"/>
              </a:lnSpc>
              <a:spcBef>
                <a:spcPts val="500"/>
              </a:spcBef>
              <a:buFont typeface="Arial"/>
              <a:buChar char="●"/>
            </a:pPr>
            <a:r>
              <a:rPr lang="en-US" sz="2000" dirty="0"/>
              <a:t>If you’re trying to find the min and max in an array of numbers, a BST will be faster</a:t>
            </a:r>
          </a:p>
          <a:p>
            <a:pPr marL="457200" lvl="0" indent="-355600">
              <a:lnSpc>
                <a:spcPct val="115000"/>
              </a:lnSpc>
              <a:spcBef>
                <a:spcPts val="500"/>
              </a:spcBef>
              <a:buFont typeface="Arial"/>
              <a:buChar char="●"/>
            </a:pPr>
            <a:r>
              <a:rPr lang="en-US" sz="2000" dirty="0"/>
              <a:t>Can produce an already sorted list of data items by traversing the tree</a:t>
            </a:r>
          </a:p>
        </p:txBody>
      </p:sp>
    </p:spTree>
    <p:extLst>
      <p:ext uri="{BB962C8B-B14F-4D97-AF65-F5344CB8AC3E}">
        <p14:creationId xmlns:p14="http://schemas.microsoft.com/office/powerpoint/2010/main" val="69297796"/>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5">
                                            <p:txEl>
                                              <p:pRg st="0" end="0"/>
                                            </p:txEl>
                                          </p:spTgt>
                                        </p:tgtEl>
                                        <p:attrNameLst>
                                          <p:attrName>style.visibility</p:attrName>
                                        </p:attrNameLst>
                                      </p:cBhvr>
                                      <p:to>
                                        <p:strVal val="visible"/>
                                      </p:to>
                                    </p:set>
                                    <p:animEffect transition="in" filter="fade">
                                      <p:cBhvr>
                                        <p:cTn id="7" dur="500"/>
                                        <p:tgtEl>
                                          <p:spTgt spid="32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5">
                                            <p:txEl>
                                              <p:pRg st="1" end="1"/>
                                            </p:txEl>
                                          </p:spTgt>
                                        </p:tgtEl>
                                        <p:attrNameLst>
                                          <p:attrName>style.visibility</p:attrName>
                                        </p:attrNameLst>
                                      </p:cBhvr>
                                      <p:to>
                                        <p:strVal val="visible"/>
                                      </p:to>
                                    </p:set>
                                    <p:animEffect transition="in" filter="fade">
                                      <p:cBhvr>
                                        <p:cTn id="12" dur="500"/>
                                        <p:tgtEl>
                                          <p:spTgt spid="32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5">
                                            <p:txEl>
                                              <p:pRg st="2" end="2"/>
                                            </p:txEl>
                                          </p:spTgt>
                                        </p:tgtEl>
                                        <p:attrNameLst>
                                          <p:attrName>style.visibility</p:attrName>
                                        </p:attrNameLst>
                                      </p:cBhvr>
                                      <p:to>
                                        <p:strVal val="visible"/>
                                      </p:to>
                                    </p:set>
                                    <p:animEffect transition="in" filter="fade">
                                      <p:cBhvr>
                                        <p:cTn id="17" dur="500"/>
                                        <p:tgtEl>
                                          <p:spTgt spid="32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25">
                                            <p:txEl>
                                              <p:pRg st="3" end="3"/>
                                            </p:txEl>
                                          </p:spTgt>
                                        </p:tgtEl>
                                        <p:attrNameLst>
                                          <p:attrName>style.visibility</p:attrName>
                                        </p:attrNameLst>
                                      </p:cBhvr>
                                      <p:to>
                                        <p:strVal val="visible"/>
                                      </p:to>
                                    </p:set>
                                    <p:animEffect transition="in" filter="fade">
                                      <p:cBhvr>
                                        <p:cTn id="22" dur="500"/>
                                        <p:tgtEl>
                                          <p:spTgt spid="32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25">
                                            <p:txEl>
                                              <p:pRg st="4" end="4"/>
                                            </p:txEl>
                                          </p:spTgt>
                                        </p:tgtEl>
                                        <p:attrNameLst>
                                          <p:attrName>style.visibility</p:attrName>
                                        </p:attrNameLst>
                                      </p:cBhvr>
                                      <p:to>
                                        <p:strVal val="visible"/>
                                      </p:to>
                                    </p:set>
                                    <p:animEffect transition="in" filter="fade">
                                      <p:cBhvr>
                                        <p:cTn id="27" dur="500"/>
                                        <p:tgtEl>
                                          <p:spTgt spid="32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25">
                                            <p:txEl>
                                              <p:pRg st="5" end="5"/>
                                            </p:txEl>
                                          </p:spTgt>
                                        </p:tgtEl>
                                        <p:attrNameLst>
                                          <p:attrName>style.visibility</p:attrName>
                                        </p:attrNameLst>
                                      </p:cBhvr>
                                      <p:to>
                                        <p:strVal val="visible"/>
                                      </p:to>
                                    </p:set>
                                    <p:animEffect transition="in" filter="fade">
                                      <p:cBhvr>
                                        <p:cTn id="32" dur="500"/>
                                        <p:tgtEl>
                                          <p:spTgt spid="32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25">
                                            <p:txEl>
                                              <p:pRg st="6" end="6"/>
                                            </p:txEl>
                                          </p:spTgt>
                                        </p:tgtEl>
                                        <p:attrNameLst>
                                          <p:attrName>style.visibility</p:attrName>
                                        </p:attrNameLst>
                                      </p:cBhvr>
                                      <p:to>
                                        <p:strVal val="visible"/>
                                      </p:to>
                                    </p:set>
                                    <p:animEffect transition="in" filter="fade">
                                      <p:cBhvr>
                                        <p:cTn id="37" dur="500"/>
                                        <p:tgtEl>
                                          <p:spTgt spid="32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25">
                                            <p:txEl>
                                              <p:pRg st="7" end="7"/>
                                            </p:txEl>
                                          </p:spTgt>
                                        </p:tgtEl>
                                        <p:attrNameLst>
                                          <p:attrName>style.visibility</p:attrName>
                                        </p:attrNameLst>
                                      </p:cBhvr>
                                      <p:to>
                                        <p:strVal val="visible"/>
                                      </p:to>
                                    </p:set>
                                    <p:animEffect transition="in" filter="fade">
                                      <p:cBhvr>
                                        <p:cTn id="42" dur="500"/>
                                        <p:tgtEl>
                                          <p:spTgt spid="32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25">
                                            <p:txEl>
                                              <p:pRg st="8" end="8"/>
                                            </p:txEl>
                                          </p:spTgt>
                                        </p:tgtEl>
                                        <p:attrNameLst>
                                          <p:attrName>style.visibility</p:attrName>
                                        </p:attrNameLst>
                                      </p:cBhvr>
                                      <p:to>
                                        <p:strVal val="visible"/>
                                      </p:to>
                                    </p:set>
                                    <p:animEffect transition="in" filter="fade">
                                      <p:cBhvr>
                                        <p:cTn id="47" dur="500"/>
                                        <p:tgtEl>
                                          <p:spTgt spid="32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45" y="205589"/>
            <a:ext cx="8229600" cy="857250"/>
          </a:xfrm>
        </p:spPr>
        <p:txBody>
          <a:bodyPr/>
          <a:lstStyle/>
          <a:p>
            <a:r>
              <a:rPr lang="en-US" dirty="0"/>
              <a:t>Announcements</a:t>
            </a:r>
          </a:p>
        </p:txBody>
      </p:sp>
      <p:sp>
        <p:nvSpPr>
          <p:cNvPr id="3" name="Text Placeholder 2"/>
          <p:cNvSpPr>
            <a:spLocks noGrp="1"/>
          </p:cNvSpPr>
          <p:nvPr>
            <p:ph type="body" idx="1"/>
          </p:nvPr>
        </p:nvSpPr>
        <p:spPr>
          <a:xfrm>
            <a:off x="455645" y="979670"/>
            <a:ext cx="8229600" cy="3725680"/>
          </a:xfrm>
        </p:spPr>
        <p:txBody>
          <a:bodyPr/>
          <a:lstStyle/>
          <a:p>
            <a:pPr lvl="1"/>
            <a:endParaRPr lang="en-US" sz="1000" dirty="0"/>
          </a:p>
          <a:p>
            <a:r>
              <a:rPr lang="en-US" sz="2400" dirty="0"/>
              <a:t>Tetris Early Deadline is </a:t>
            </a:r>
            <a:r>
              <a:rPr lang="en-US" sz="2400" b="1" dirty="0"/>
              <a:t>this Thursday</a:t>
            </a:r>
            <a:r>
              <a:rPr lang="en-US" sz="2400" dirty="0"/>
              <a:t>! </a:t>
            </a:r>
          </a:p>
          <a:p>
            <a:pPr lvl="1"/>
            <a:r>
              <a:rPr lang="en-US" sz="1800" dirty="0"/>
              <a:t>On-time deadline: Saturday, November 16 </a:t>
            </a:r>
          </a:p>
          <a:p>
            <a:pPr lvl="1"/>
            <a:r>
              <a:rPr lang="en-US" sz="1800" dirty="0"/>
              <a:t>Late deadline: Monday, November 18 </a:t>
            </a:r>
          </a:p>
          <a:p>
            <a:endParaRPr lang="en-US" sz="1000" b="1" dirty="0"/>
          </a:p>
          <a:p>
            <a:pPr marL="444500" lvl="0" indent="-342900">
              <a:lnSpc>
                <a:spcPct val="115000"/>
              </a:lnSpc>
              <a:spcBef>
                <a:spcPts val="500"/>
              </a:spcBef>
            </a:pPr>
            <a:r>
              <a:rPr lang="en-US" sz="2400" dirty="0"/>
              <a:t>Next week’s lectures are important! Learn about the final projects and see demos. </a:t>
            </a:r>
          </a:p>
          <a:p>
            <a:pPr marL="334963" lvl="1" indent="0">
              <a:buNone/>
            </a:pPr>
            <a:endParaRPr lang="en-US" sz="2200" dirty="0"/>
          </a:p>
        </p:txBody>
      </p:sp>
    </p:spTree>
    <p:extLst>
      <p:ext uri="{BB962C8B-B14F-4D97-AF65-F5344CB8AC3E}">
        <p14:creationId xmlns:p14="http://schemas.microsoft.com/office/powerpoint/2010/main" val="3427365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 …</a:t>
            </a:r>
          </a:p>
        </p:txBody>
      </p:sp>
      <p:sp>
        <p:nvSpPr>
          <p:cNvPr id="3" name="Text Placeholder 2"/>
          <p:cNvSpPr>
            <a:spLocks noGrp="1"/>
          </p:cNvSpPr>
          <p:nvPr>
            <p:ph type="body" idx="1"/>
          </p:nvPr>
        </p:nvSpPr>
        <p:spPr>
          <a:xfrm>
            <a:off x="445416" y="1211842"/>
            <a:ext cx="7924800" cy="3725680"/>
          </a:xfrm>
        </p:spPr>
        <p:txBody>
          <a:bodyPr/>
          <a:lstStyle/>
          <a:p>
            <a:pPr>
              <a:spcAft>
                <a:spcPts val="3000"/>
              </a:spcAft>
            </a:pPr>
            <a:r>
              <a:rPr lang="x-none" sz="2400" dirty="0"/>
              <a:t>Covered </a:t>
            </a:r>
            <a:r>
              <a:rPr lang="en-US" sz="2400" dirty="0"/>
              <a:t>some</a:t>
            </a:r>
            <a:r>
              <a:rPr lang="x-none" sz="2400" dirty="0"/>
              <a:t> Abstract Data Types (ADTs) which store a collection of objects (Stacks</a:t>
            </a:r>
            <a:r>
              <a:rPr lang="x-none" sz="2400"/>
              <a:t>, Queues</a:t>
            </a:r>
            <a:r>
              <a:rPr lang="en-US" sz="2400" dirty="0"/>
              <a:t>, Trees</a:t>
            </a:r>
            <a:r>
              <a:rPr lang="x-none" sz="2400"/>
              <a:t>), </a:t>
            </a:r>
            <a:r>
              <a:rPr lang="x-none" sz="2400" dirty="0"/>
              <a:t>and a variety of ways to implement them (arrays, linked lists)</a:t>
            </a:r>
          </a:p>
          <a:p>
            <a:pPr>
              <a:spcAft>
                <a:spcPts val="3000"/>
              </a:spcAft>
              <a:buFont typeface="Arial" charset="0"/>
              <a:buChar char="•"/>
            </a:pPr>
            <a:r>
              <a:rPr lang="x-none" sz="2400" dirty="0"/>
              <a:t>Now cover another ADT which stores a collection, called a </a:t>
            </a:r>
            <a:r>
              <a:rPr lang="x-none" sz="2400" dirty="0">
                <a:solidFill>
                  <a:srgbClr val="FF0000"/>
                </a:solidFill>
              </a:rPr>
              <a:t>Set</a:t>
            </a:r>
          </a:p>
          <a:p>
            <a:pPr>
              <a:spcAft>
                <a:spcPts val="3000"/>
              </a:spcAft>
            </a:pPr>
            <a:endParaRPr lang="en-US" sz="2400" dirty="0"/>
          </a:p>
          <a:p>
            <a:pPr>
              <a:spcAft>
                <a:spcPts val="3000"/>
              </a:spcAft>
            </a:pPr>
            <a:endParaRPr lang="en-US" sz="2400" dirty="0"/>
          </a:p>
          <a:p>
            <a:pPr>
              <a:spcAft>
                <a:spcPts val="3000"/>
              </a:spcAft>
            </a:pPr>
            <a:endParaRPr lang="en-US" sz="2400" dirty="0"/>
          </a:p>
          <a:p>
            <a:pPr>
              <a:spcAft>
                <a:spcPts val="3000"/>
              </a:spcAft>
            </a:pPr>
            <a:endParaRPr lang="en-US" sz="2400" dirty="0"/>
          </a:p>
        </p:txBody>
      </p:sp>
    </p:spTree>
    <p:extLst>
      <p:ext uri="{BB962C8B-B14F-4D97-AF65-F5344CB8AC3E}">
        <p14:creationId xmlns:p14="http://schemas.microsoft.com/office/powerpoint/2010/main" val="243629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696433" y="2421587"/>
            <a:ext cx="575248" cy="646331"/>
          </a:xfrm>
          <a:prstGeom prst="rect">
            <a:avLst/>
          </a:prstGeom>
          <a:noFill/>
          <a:ln>
            <a:noFill/>
          </a:ln>
        </p:spPr>
        <p:txBody>
          <a:bodyPr wrap="square" rtlCol="0">
            <a:spAutoFit/>
          </a:bodyPr>
          <a:lstStyle/>
          <a:p>
            <a:r>
              <a:rPr lang="en-US" sz="3600" dirty="0"/>
              <a:t>∪</a:t>
            </a:r>
            <a:endParaRPr lang="en-US" sz="3600" i="1" dirty="0"/>
          </a:p>
        </p:txBody>
      </p:sp>
      <p:sp>
        <p:nvSpPr>
          <p:cNvPr id="2" name="Title 1"/>
          <p:cNvSpPr>
            <a:spLocks noGrp="1"/>
          </p:cNvSpPr>
          <p:nvPr>
            <p:ph type="title"/>
          </p:nvPr>
        </p:nvSpPr>
        <p:spPr>
          <a:xfrm>
            <a:off x="457200" y="-38100"/>
            <a:ext cx="8229600" cy="857250"/>
          </a:xfrm>
        </p:spPr>
        <p:txBody>
          <a:bodyPr/>
          <a:lstStyle/>
          <a:p>
            <a:r>
              <a:rPr lang="en-US" dirty="0"/>
              <a:t>Introducing… Sets</a:t>
            </a:r>
          </a:p>
        </p:txBody>
      </p:sp>
      <p:sp>
        <p:nvSpPr>
          <p:cNvPr id="3" name="Text Placeholder 2"/>
          <p:cNvSpPr>
            <a:spLocks noGrp="1"/>
          </p:cNvSpPr>
          <p:nvPr>
            <p:ph type="body" idx="1"/>
          </p:nvPr>
        </p:nvSpPr>
        <p:spPr>
          <a:xfrm>
            <a:off x="81023" y="990600"/>
            <a:ext cx="5864043" cy="4629150"/>
          </a:xfrm>
          <a:ln>
            <a:noFill/>
          </a:ln>
        </p:spPr>
        <p:txBody>
          <a:bodyPr/>
          <a:lstStyle/>
          <a:p>
            <a:r>
              <a:rPr lang="en-US" sz="1800" dirty="0"/>
              <a:t>A set is a collection of unique, </a:t>
            </a:r>
            <a:r>
              <a:rPr lang="en-US" sz="1800" dirty="0">
                <a:solidFill>
                  <a:srgbClr val="FF0000"/>
                </a:solidFill>
              </a:rPr>
              <a:t>unordered</a:t>
            </a:r>
            <a:r>
              <a:rPr lang="en-US" sz="1800" dirty="0"/>
              <a:t> elements </a:t>
            </a:r>
          </a:p>
          <a:p>
            <a:pPr marL="914400">
              <a:buFont typeface="Courier New" charset="0"/>
              <a:buChar char="o"/>
            </a:pPr>
            <a:r>
              <a:rPr lang="en-US" sz="1600" dirty="0"/>
              <a:t>no duplicates</a:t>
            </a:r>
          </a:p>
          <a:p>
            <a:pPr marL="914400">
              <a:buFont typeface="Courier New" charset="0"/>
              <a:buChar char="o"/>
            </a:pPr>
            <a:r>
              <a:rPr lang="en" sz="1600" dirty="0"/>
              <a:t>A == {2,3,5} == {5,3,2}</a:t>
            </a:r>
            <a:endParaRPr lang="en-US" sz="1600" dirty="0"/>
          </a:p>
          <a:p>
            <a:pPr marL="914400">
              <a:buFont typeface="Courier New" charset="0"/>
              <a:buChar char="o"/>
            </a:pPr>
            <a:r>
              <a:rPr lang="en" sz="1600" dirty="0"/>
              <a:t>A, B can be single elements or sets of multiple elements</a:t>
            </a:r>
            <a:endParaRPr lang="en-US" sz="2000" dirty="0"/>
          </a:p>
          <a:p>
            <a:endParaRPr lang="en-US" sz="200" dirty="0"/>
          </a:p>
          <a:p>
            <a:r>
              <a:rPr lang="en-US" sz="1800" dirty="0"/>
              <a:t>Basic operations of the </a:t>
            </a:r>
            <a:r>
              <a:rPr lang="en-US" sz="1600" dirty="0">
                <a:solidFill>
                  <a:srgbClr val="FF0000"/>
                </a:solidFill>
              </a:rPr>
              <a:t>Set</a:t>
            </a:r>
            <a:r>
              <a:rPr lang="en-US" sz="1800" dirty="0"/>
              <a:t> ADT:</a:t>
            </a:r>
          </a:p>
          <a:p>
            <a:pPr marL="800100" indent="-342900">
              <a:buFont typeface="Courier New" charset="0"/>
              <a:buChar char="o"/>
            </a:pPr>
            <a:r>
              <a:rPr lang="en-US" sz="1600" dirty="0"/>
              <a:t>add element to set</a:t>
            </a:r>
          </a:p>
          <a:p>
            <a:pPr marL="800100" indent="-342900">
              <a:buFont typeface="Courier New" charset="0"/>
              <a:buChar char="o"/>
            </a:pPr>
            <a:r>
              <a:rPr lang="en-US" sz="1600" dirty="0"/>
              <a:t>remove element from set</a:t>
            </a:r>
          </a:p>
          <a:p>
            <a:pPr marL="800100" indent="-342900">
              <a:buFont typeface="Courier New" charset="0"/>
              <a:buChar char="o"/>
            </a:pPr>
            <a:r>
              <a:rPr lang="en-US" sz="1600" dirty="0"/>
              <a:t>check if element is in set</a:t>
            </a:r>
          </a:p>
          <a:p>
            <a:pPr marL="800100" indent="-342900">
              <a:buFont typeface="Courier New" charset="0"/>
              <a:buChar char="o"/>
            </a:pPr>
            <a:r>
              <a:rPr lang="en-US" sz="1600" dirty="0">
                <a:solidFill>
                  <a:srgbClr val="FF0000"/>
                </a:solidFill>
              </a:rPr>
              <a:t>Union:  </a:t>
            </a:r>
            <a:r>
              <a:rPr lang="en-US" sz="1600" dirty="0"/>
              <a:t>merge two sets together  </a:t>
            </a:r>
          </a:p>
          <a:p>
            <a:pPr marL="1368425" lvl="2"/>
            <a:r>
              <a:rPr lang="en-US" sz="1400" dirty="0"/>
              <a:t>ex: Union set contains students who are CS15 students </a:t>
            </a:r>
            <a:r>
              <a:rPr lang="en-US" sz="1400" dirty="0">
                <a:solidFill>
                  <a:srgbClr val="FF0000"/>
                </a:solidFill>
              </a:rPr>
              <a:t>or</a:t>
            </a:r>
            <a:r>
              <a:rPr lang="en-US" sz="1400" dirty="0"/>
              <a:t> graduate students (or both – inclusive or)</a:t>
            </a:r>
          </a:p>
          <a:p>
            <a:pPr marL="800100" indent="-342900">
              <a:buFont typeface="Courier New" charset="0"/>
              <a:buChar char="o"/>
            </a:pPr>
            <a:r>
              <a:rPr lang="en-US" sz="1600" dirty="0">
                <a:solidFill>
                  <a:srgbClr val="FF0000"/>
                </a:solidFill>
              </a:rPr>
              <a:t>Intersection: Intersection </a:t>
            </a:r>
            <a:r>
              <a:rPr lang="en-US" sz="1600" dirty="0">
                <a:solidFill>
                  <a:schemeClr val="tx1"/>
                </a:solidFill>
              </a:rPr>
              <a:t>set contains </a:t>
            </a:r>
            <a:r>
              <a:rPr lang="en-US" sz="1600" dirty="0"/>
              <a:t>only elements in two sets that are in both  </a:t>
            </a:r>
          </a:p>
          <a:p>
            <a:pPr lvl="1"/>
            <a:endParaRPr lang="en-US" sz="200" dirty="0"/>
          </a:p>
          <a:p>
            <a:pPr marL="1196975" lvl="2" indent="-171450"/>
            <a:r>
              <a:rPr lang="en-US" sz="1400" dirty="0"/>
              <a:t>   ex: students who are both CS15 students </a:t>
            </a:r>
            <a:r>
              <a:rPr lang="en-US" sz="1400" dirty="0">
                <a:solidFill>
                  <a:srgbClr val="FF0000"/>
                </a:solidFill>
              </a:rPr>
              <a:t>and</a:t>
            </a:r>
            <a:r>
              <a:rPr lang="en-US" sz="1400" dirty="0"/>
              <a:t> graduate students</a:t>
            </a:r>
          </a:p>
          <a:p>
            <a:pPr marL="334963" lvl="1" indent="0">
              <a:buNone/>
            </a:pPr>
            <a:endParaRPr lang="en-US" sz="2000" dirty="0"/>
          </a:p>
        </p:txBody>
      </p:sp>
      <p:grpSp>
        <p:nvGrpSpPr>
          <p:cNvPr id="14" name="Group 13"/>
          <p:cNvGrpSpPr/>
          <p:nvPr/>
        </p:nvGrpSpPr>
        <p:grpSpPr>
          <a:xfrm>
            <a:off x="5234285" y="2091035"/>
            <a:ext cx="1776115" cy="1776115"/>
            <a:chOff x="5127181" y="1890414"/>
            <a:chExt cx="1776115" cy="1776115"/>
          </a:xfrm>
          <a:noFill/>
        </p:grpSpPr>
        <p:sp>
          <p:nvSpPr>
            <p:cNvPr id="8" name="Oval 7"/>
            <p:cNvSpPr/>
            <p:nvPr/>
          </p:nvSpPr>
          <p:spPr>
            <a:xfrm>
              <a:off x="5127181" y="1890414"/>
              <a:ext cx="1776115" cy="1776115"/>
            </a:xfrm>
            <a:prstGeom prst="ellipse">
              <a:avLst/>
            </a:prstGeom>
            <a:grp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5405638" y="2266950"/>
              <a:ext cx="609600" cy="646331"/>
            </a:xfrm>
            <a:prstGeom prst="rect">
              <a:avLst/>
            </a:prstGeom>
            <a:grpFill/>
            <a:ln>
              <a:noFill/>
            </a:ln>
          </p:spPr>
          <p:txBody>
            <a:bodyPr wrap="square" rtlCol="0">
              <a:spAutoFit/>
            </a:bodyPr>
            <a:lstStyle/>
            <a:p>
              <a:r>
                <a:rPr lang="en-US" sz="3600" i="1" dirty="0"/>
                <a:t>A</a:t>
              </a:r>
            </a:p>
          </p:txBody>
        </p:sp>
      </p:grpSp>
      <p:grpSp>
        <p:nvGrpSpPr>
          <p:cNvPr id="15" name="Group 14"/>
          <p:cNvGrpSpPr/>
          <p:nvPr/>
        </p:nvGrpSpPr>
        <p:grpSpPr>
          <a:xfrm>
            <a:off x="7139286" y="2091035"/>
            <a:ext cx="1776114" cy="1776114"/>
            <a:chOff x="7011582" y="1890414"/>
            <a:chExt cx="1776114" cy="1776114"/>
          </a:xfrm>
          <a:noFill/>
        </p:grpSpPr>
        <p:sp>
          <p:nvSpPr>
            <p:cNvPr id="9" name="Oval 8"/>
            <p:cNvSpPr/>
            <p:nvPr/>
          </p:nvSpPr>
          <p:spPr>
            <a:xfrm>
              <a:off x="7011582" y="1890414"/>
              <a:ext cx="1776114" cy="1776114"/>
            </a:xfrm>
            <a:prstGeom prst="ellipse">
              <a:avLst/>
            </a:prstGeom>
            <a:grp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7919692" y="2266949"/>
              <a:ext cx="609600" cy="646331"/>
            </a:xfrm>
            <a:prstGeom prst="rect">
              <a:avLst/>
            </a:prstGeom>
            <a:grpFill/>
          </p:spPr>
          <p:txBody>
            <a:bodyPr wrap="square" rtlCol="0">
              <a:spAutoFit/>
            </a:bodyPr>
            <a:lstStyle/>
            <a:p>
              <a:r>
                <a:rPr lang="en-US" sz="3600" i="1" dirty="0"/>
                <a:t>B</a:t>
              </a:r>
            </a:p>
          </p:txBody>
        </p:sp>
      </p:grpSp>
      <p:sp>
        <p:nvSpPr>
          <p:cNvPr id="13" name="TextBox 12"/>
          <p:cNvSpPr txBox="1"/>
          <p:nvPr/>
        </p:nvSpPr>
        <p:spPr>
          <a:xfrm>
            <a:off x="6730858" y="2960026"/>
            <a:ext cx="918588" cy="461665"/>
          </a:xfrm>
          <a:prstGeom prst="rect">
            <a:avLst/>
          </a:prstGeom>
          <a:noFill/>
        </p:spPr>
        <p:txBody>
          <a:bodyPr wrap="square" rtlCol="0">
            <a:spAutoFit/>
          </a:bodyPr>
          <a:lstStyle/>
          <a:p>
            <a:r>
              <a:rPr lang="en-US" sz="2400" i="1" dirty="0"/>
              <a:t>A</a:t>
            </a:r>
            <a:r>
              <a:rPr lang="en-US" sz="2400" dirty="0"/>
              <a:t>∩</a:t>
            </a:r>
            <a:r>
              <a:rPr lang="en-US" sz="2400" i="1" dirty="0"/>
              <a:t>B</a:t>
            </a:r>
          </a:p>
        </p:txBody>
      </p:sp>
      <p:sp>
        <p:nvSpPr>
          <p:cNvPr id="4" name="TextBox 3"/>
          <p:cNvSpPr txBox="1"/>
          <p:nvPr/>
        </p:nvSpPr>
        <p:spPr>
          <a:xfrm>
            <a:off x="5715000" y="3409950"/>
            <a:ext cx="304800" cy="307777"/>
          </a:xfrm>
          <a:prstGeom prst="rect">
            <a:avLst/>
          </a:prstGeom>
          <a:noFill/>
        </p:spPr>
        <p:txBody>
          <a:bodyPr wrap="square" rtlCol="0">
            <a:spAutoFit/>
          </a:bodyPr>
          <a:lstStyle/>
          <a:p>
            <a:r>
              <a:rPr lang="en-US" dirty="0"/>
              <a:t>5</a:t>
            </a:r>
          </a:p>
        </p:txBody>
      </p:sp>
      <p:sp>
        <p:nvSpPr>
          <p:cNvPr id="21" name="TextBox 20"/>
          <p:cNvSpPr txBox="1"/>
          <p:nvPr/>
        </p:nvSpPr>
        <p:spPr>
          <a:xfrm>
            <a:off x="8328392" y="3207918"/>
            <a:ext cx="304800" cy="307777"/>
          </a:xfrm>
          <a:prstGeom prst="rect">
            <a:avLst/>
          </a:prstGeom>
          <a:noFill/>
        </p:spPr>
        <p:txBody>
          <a:bodyPr wrap="square" rtlCol="0">
            <a:spAutoFit/>
          </a:bodyPr>
          <a:lstStyle/>
          <a:p>
            <a:r>
              <a:rPr lang="en-US" dirty="0"/>
              <a:t>6</a:t>
            </a:r>
          </a:p>
        </p:txBody>
      </p:sp>
      <p:sp>
        <p:nvSpPr>
          <p:cNvPr id="22" name="TextBox 21"/>
          <p:cNvSpPr txBox="1"/>
          <p:nvPr/>
        </p:nvSpPr>
        <p:spPr>
          <a:xfrm>
            <a:off x="5946428" y="2188546"/>
            <a:ext cx="304800" cy="307777"/>
          </a:xfrm>
          <a:prstGeom prst="rect">
            <a:avLst/>
          </a:prstGeom>
          <a:noFill/>
        </p:spPr>
        <p:txBody>
          <a:bodyPr wrap="square" rtlCol="0">
            <a:spAutoFit/>
          </a:bodyPr>
          <a:lstStyle/>
          <a:p>
            <a:r>
              <a:rPr lang="en-US" dirty="0"/>
              <a:t>2</a:t>
            </a:r>
          </a:p>
        </p:txBody>
      </p:sp>
      <p:sp>
        <p:nvSpPr>
          <p:cNvPr id="23" name="TextBox 22"/>
          <p:cNvSpPr txBox="1"/>
          <p:nvPr/>
        </p:nvSpPr>
        <p:spPr>
          <a:xfrm>
            <a:off x="6404988" y="3251596"/>
            <a:ext cx="304800" cy="307777"/>
          </a:xfrm>
          <a:prstGeom prst="rect">
            <a:avLst/>
          </a:prstGeom>
          <a:noFill/>
        </p:spPr>
        <p:txBody>
          <a:bodyPr wrap="square" rtlCol="0">
            <a:spAutoFit/>
          </a:bodyPr>
          <a:lstStyle/>
          <a:p>
            <a:r>
              <a:rPr lang="en-US" dirty="0"/>
              <a:t>3</a:t>
            </a:r>
          </a:p>
        </p:txBody>
      </p:sp>
      <p:sp>
        <p:nvSpPr>
          <p:cNvPr id="24" name="TextBox 23"/>
          <p:cNvSpPr txBox="1"/>
          <p:nvPr/>
        </p:nvSpPr>
        <p:spPr>
          <a:xfrm>
            <a:off x="7982019" y="3499762"/>
            <a:ext cx="304800" cy="307777"/>
          </a:xfrm>
          <a:prstGeom prst="rect">
            <a:avLst/>
          </a:prstGeom>
          <a:noFill/>
        </p:spPr>
        <p:txBody>
          <a:bodyPr wrap="square" rtlCol="0">
            <a:spAutoFit/>
          </a:bodyPr>
          <a:lstStyle/>
          <a:p>
            <a:r>
              <a:rPr lang="en-US" dirty="0"/>
              <a:t>7</a:t>
            </a:r>
          </a:p>
        </p:txBody>
      </p:sp>
      <p:sp>
        <p:nvSpPr>
          <p:cNvPr id="25" name="TextBox 24"/>
          <p:cNvSpPr txBox="1"/>
          <p:nvPr/>
        </p:nvSpPr>
        <p:spPr>
          <a:xfrm>
            <a:off x="7726731" y="2251577"/>
            <a:ext cx="304800" cy="307777"/>
          </a:xfrm>
          <a:prstGeom prst="rect">
            <a:avLst/>
          </a:prstGeom>
          <a:noFill/>
        </p:spPr>
        <p:txBody>
          <a:bodyPr wrap="square" rtlCol="0">
            <a:spAutoFit/>
          </a:bodyPr>
          <a:lstStyle/>
          <a:p>
            <a:r>
              <a:rPr lang="en-US" dirty="0"/>
              <a:t>3</a:t>
            </a:r>
          </a:p>
        </p:txBody>
      </p:sp>
      <p:grpSp>
        <p:nvGrpSpPr>
          <p:cNvPr id="7" name="Group 6"/>
          <p:cNvGrpSpPr/>
          <p:nvPr/>
        </p:nvGrpSpPr>
        <p:grpSpPr>
          <a:xfrm>
            <a:off x="5791200" y="2038350"/>
            <a:ext cx="2664279" cy="1805284"/>
            <a:chOff x="5486400" y="1581150"/>
            <a:chExt cx="2664279" cy="1805284"/>
          </a:xfrm>
        </p:grpSpPr>
        <p:sp>
          <p:nvSpPr>
            <p:cNvPr id="6" name="Arc 5"/>
            <p:cNvSpPr/>
            <p:nvPr/>
          </p:nvSpPr>
          <p:spPr>
            <a:xfrm>
              <a:off x="5486400" y="1581150"/>
              <a:ext cx="1776115" cy="1752599"/>
            </a:xfrm>
            <a:prstGeom prst="arc">
              <a:avLst>
                <a:gd name="adj1" fmla="val 17996492"/>
                <a:gd name="adj2" fmla="val 3937622"/>
              </a:avLst>
            </a:prstGeom>
            <a:ln w="762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Arc 26"/>
            <p:cNvSpPr/>
            <p:nvPr/>
          </p:nvSpPr>
          <p:spPr>
            <a:xfrm rot="10800000">
              <a:off x="6374564" y="1633835"/>
              <a:ext cx="1776115" cy="1752599"/>
            </a:xfrm>
            <a:prstGeom prst="arc">
              <a:avLst>
                <a:gd name="adj1" fmla="val 18056557"/>
                <a:gd name="adj2" fmla="val 3868834"/>
              </a:avLst>
            </a:prstGeom>
            <a:ln w="762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9" name="Oval 28"/>
          <p:cNvSpPr/>
          <p:nvPr/>
        </p:nvSpPr>
        <p:spPr>
          <a:xfrm>
            <a:off x="6096000" y="2091036"/>
            <a:ext cx="1776114" cy="1776114"/>
          </a:xfrm>
          <a:prstGeom prst="ellipse">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2447E61-73DB-40F2-AFEC-ACB4891978C2}"/>
              </a:ext>
            </a:extLst>
          </p:cNvPr>
          <p:cNvSpPr txBox="1"/>
          <p:nvPr/>
        </p:nvSpPr>
        <p:spPr>
          <a:xfrm>
            <a:off x="8044340" y="2215482"/>
            <a:ext cx="284052" cy="307777"/>
          </a:xfrm>
          <a:prstGeom prst="rect">
            <a:avLst/>
          </a:prstGeom>
          <a:noFill/>
        </p:spPr>
        <p:txBody>
          <a:bodyPr wrap="none" rtlCol="0">
            <a:spAutoFit/>
          </a:bodyPr>
          <a:lstStyle/>
          <a:p>
            <a:r>
              <a:rPr lang="en-CA" b="1" dirty="0">
                <a:solidFill>
                  <a:srgbClr val="FF0000"/>
                </a:solidFill>
              </a:rPr>
              <a:t>9</a:t>
            </a:r>
          </a:p>
        </p:txBody>
      </p:sp>
    </p:spTree>
    <p:extLst>
      <p:ext uri="{BB962C8B-B14F-4D97-AF65-F5344CB8AC3E}">
        <p14:creationId xmlns:p14="http://schemas.microsoft.com/office/powerpoint/2010/main" val="2957267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1" end="1"/>
                                            </p:txEl>
                                          </p:spTgt>
                                        </p:tgtEl>
                                        <p:attrNameLst>
                                          <p:attrName>style.visibility</p:attrName>
                                        </p:attrNameLst>
                                      </p:cBhvr>
                                      <p:to>
                                        <p:strVal val="visible"/>
                                      </p:to>
                                    </p:set>
                                    <p:animEffect transition="in" filter="fade">
                                      <p:cBhvr>
                                        <p:cTn id="36" dur="500"/>
                                        <p:tgtEl>
                                          <p:spTgt spid="3">
                                            <p:txEl>
                                              <p:pRg st="1" end="1"/>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2" end="2"/>
                                            </p:txEl>
                                          </p:spTgt>
                                        </p:tgtEl>
                                        <p:attrNameLst>
                                          <p:attrName>style.visibility</p:attrName>
                                        </p:attrNameLst>
                                      </p:cBhvr>
                                      <p:to>
                                        <p:strVal val="visible"/>
                                      </p:to>
                                    </p:set>
                                    <p:animEffect transition="in" filter="fade">
                                      <p:cBhvr>
                                        <p:cTn id="41" dur="500"/>
                                        <p:tgtEl>
                                          <p:spTgt spid="3">
                                            <p:txEl>
                                              <p:pRg st="2" end="2"/>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3" end="3"/>
                                            </p:txEl>
                                          </p:spTgt>
                                        </p:tgtEl>
                                        <p:attrNameLst>
                                          <p:attrName>style.visibility</p:attrName>
                                        </p:attrNameLst>
                                      </p:cBhvr>
                                      <p:to>
                                        <p:strVal val="visible"/>
                                      </p:to>
                                    </p:set>
                                    <p:animEffect transition="in" filter="fade">
                                      <p:cBhvr>
                                        <p:cTn id="46" dur="500"/>
                                        <p:tgtEl>
                                          <p:spTgt spid="3">
                                            <p:txEl>
                                              <p:pRg st="3" end="3"/>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
                                            <p:txEl>
                                              <p:pRg st="5" end="5"/>
                                            </p:txEl>
                                          </p:spTgt>
                                        </p:tgtEl>
                                        <p:attrNameLst>
                                          <p:attrName>style.visibility</p:attrName>
                                        </p:attrNameLst>
                                      </p:cBhvr>
                                      <p:to>
                                        <p:strVal val="visible"/>
                                      </p:to>
                                    </p:set>
                                    <p:animEffect transition="in" filter="fade">
                                      <p:cBhvr>
                                        <p:cTn id="51" dur="500"/>
                                        <p:tgtEl>
                                          <p:spTgt spid="3">
                                            <p:txEl>
                                              <p:pRg st="5" end="5"/>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
                                            <p:txEl>
                                              <p:pRg st="6" end="6"/>
                                            </p:txEl>
                                          </p:spTgt>
                                        </p:tgtEl>
                                        <p:attrNameLst>
                                          <p:attrName>style.visibility</p:attrName>
                                        </p:attrNameLst>
                                      </p:cBhvr>
                                      <p:to>
                                        <p:strVal val="visible"/>
                                      </p:to>
                                    </p:set>
                                    <p:animEffect transition="in" filter="fade">
                                      <p:cBhvr>
                                        <p:cTn id="56" dur="500"/>
                                        <p:tgtEl>
                                          <p:spTgt spid="3">
                                            <p:txEl>
                                              <p:pRg st="6" end="6"/>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fade">
                                      <p:cBhvr>
                                        <p:cTn id="59" dur="500"/>
                                        <p:tgtEl>
                                          <p:spTgt spid="5"/>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
                                            <p:txEl>
                                              <p:pRg st="7" end="7"/>
                                            </p:txEl>
                                          </p:spTgt>
                                        </p:tgtEl>
                                        <p:attrNameLst>
                                          <p:attrName>style.visibility</p:attrName>
                                        </p:attrNameLst>
                                      </p:cBhvr>
                                      <p:to>
                                        <p:strVal val="visible"/>
                                      </p:to>
                                    </p:set>
                                    <p:animEffect transition="in" filter="fade">
                                      <p:cBhvr>
                                        <p:cTn id="64" dur="500"/>
                                        <p:tgtEl>
                                          <p:spTgt spid="3">
                                            <p:txEl>
                                              <p:pRg st="7" end="7"/>
                                            </p:txEl>
                                          </p:spTgt>
                                        </p:tgtEl>
                                      </p:cBhvr>
                                    </p:animEffect>
                                  </p:childTnLst>
                                </p:cTn>
                              </p:par>
                              <p:par>
                                <p:cTn id="65" presetID="10" presetClass="exit" presetSubtype="0" fill="hold" grpId="1" nodeType="withEffect">
                                  <p:stCondLst>
                                    <p:cond delay="0"/>
                                  </p:stCondLst>
                                  <p:childTnLst>
                                    <p:animEffect transition="out" filter="fade">
                                      <p:cBhvr>
                                        <p:cTn id="66" dur="500"/>
                                        <p:tgtEl>
                                          <p:spTgt spid="5"/>
                                        </p:tgtEl>
                                      </p:cBhvr>
                                    </p:animEffect>
                                    <p:set>
                                      <p:cBhvr>
                                        <p:cTn id="67" dur="1" fill="hold">
                                          <p:stCondLst>
                                            <p:cond delay="499"/>
                                          </p:stCondLst>
                                        </p:cTn>
                                        <p:tgtEl>
                                          <p:spTgt spid="5"/>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8" end="8"/>
                                            </p:txEl>
                                          </p:spTgt>
                                        </p:tgtEl>
                                        <p:attrNameLst>
                                          <p:attrName>style.visibility</p:attrName>
                                        </p:attrNameLst>
                                      </p:cBhvr>
                                      <p:to>
                                        <p:strVal val="visible"/>
                                      </p:to>
                                    </p:set>
                                    <p:animEffect transition="in" filter="fade">
                                      <p:cBhvr>
                                        <p:cTn id="72" dur="500"/>
                                        <p:tgtEl>
                                          <p:spTgt spid="3">
                                            <p:txEl>
                                              <p:pRg st="8" end="8"/>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3">
                                            <p:txEl>
                                              <p:pRg st="9" end="9"/>
                                            </p:txEl>
                                          </p:spTgt>
                                        </p:tgtEl>
                                        <p:attrNameLst>
                                          <p:attrName>style.visibility</p:attrName>
                                        </p:attrNameLst>
                                      </p:cBhvr>
                                      <p:to>
                                        <p:strVal val="visible"/>
                                      </p:to>
                                    </p:set>
                                    <p:animEffect transition="in" filter="fade">
                                      <p:cBhvr>
                                        <p:cTn id="77" dur="500"/>
                                        <p:tgtEl>
                                          <p:spTgt spid="3">
                                            <p:txEl>
                                              <p:pRg st="9" end="9"/>
                                            </p:txEl>
                                          </p:spTgt>
                                        </p:tgtEl>
                                      </p:cBhvr>
                                    </p:animEffect>
                                  </p:childTnLst>
                                </p:cTn>
                              </p:par>
                              <p:par>
                                <p:cTn id="78" presetID="0" presetClass="path" presetSubtype="0" accel="50000" decel="50000" fill="hold" nodeType="withEffect">
                                  <p:stCondLst>
                                    <p:cond delay="0"/>
                                  </p:stCondLst>
                                  <p:childTnLst>
                                    <p:animMotion origin="layout" path="M -0.00243 -0.00339 L 0.09358 -0.00339 " pathEditMode="relative" ptsTypes="AA">
                                      <p:cBhvr>
                                        <p:cTn id="79" dur="2000" fill="hold"/>
                                        <p:tgtEl>
                                          <p:spTgt spid="14"/>
                                        </p:tgtEl>
                                        <p:attrNameLst>
                                          <p:attrName>ppt_x</p:attrName>
                                          <p:attrName>ppt_y</p:attrName>
                                        </p:attrNameLst>
                                      </p:cBhvr>
                                    </p:animMotion>
                                  </p:childTnLst>
                                </p:cTn>
                              </p:par>
                              <p:par>
                                <p:cTn id="80" presetID="0" presetClass="path" presetSubtype="0" accel="50000" decel="50000" fill="hold" nodeType="withEffect">
                                  <p:stCondLst>
                                    <p:cond delay="0"/>
                                  </p:stCondLst>
                                  <p:childTnLst>
                                    <p:animMotion origin="layout" path="M 0.00434 -0.00339 L -0.11111 -0.00339 " pathEditMode="relative" rAng="0" ptsTypes="AA">
                                      <p:cBhvr>
                                        <p:cTn id="81" dur="2000" fill="hold"/>
                                        <p:tgtEl>
                                          <p:spTgt spid="15"/>
                                        </p:tgtEl>
                                        <p:attrNameLst>
                                          <p:attrName>ppt_x</p:attrName>
                                          <p:attrName>ppt_y</p:attrName>
                                        </p:attrNameLst>
                                      </p:cBhvr>
                                      <p:rCtr x="-5781" y="0"/>
                                    </p:animMotion>
                                  </p:childTnLst>
                                </p:cTn>
                              </p:par>
                              <p:par>
                                <p:cTn id="82" presetID="0" presetClass="path" presetSubtype="0" accel="50000" decel="50000" fill="hold" grpId="2" nodeType="withEffect">
                                  <p:stCondLst>
                                    <p:cond delay="0"/>
                                  </p:stCondLst>
                                  <p:childTnLst>
                                    <p:animMotion origin="layout" path="M -3.33333E-6 -2.34568E-6 L 0.08039 -0.07253 " pathEditMode="relative" rAng="0" ptsTypes="AA">
                                      <p:cBhvr>
                                        <p:cTn id="83" dur="2000" fill="hold"/>
                                        <p:tgtEl>
                                          <p:spTgt spid="4"/>
                                        </p:tgtEl>
                                        <p:attrNameLst>
                                          <p:attrName>ppt_x</p:attrName>
                                          <p:attrName>ppt_y</p:attrName>
                                        </p:attrNameLst>
                                      </p:cBhvr>
                                      <p:rCtr x="4010" y="-3642"/>
                                    </p:animMotion>
                                  </p:childTnLst>
                                </p:cTn>
                              </p:par>
                              <p:par>
                                <p:cTn id="84" presetID="0" presetClass="path" presetSubtype="0" accel="50000" decel="50000" fill="hold" grpId="2" nodeType="withEffect">
                                  <p:stCondLst>
                                    <p:cond delay="0"/>
                                  </p:stCondLst>
                                  <p:childTnLst>
                                    <p:animMotion origin="layout" path="M -5.55556E-7 -0.00309 L 0.0776 0.00926 " pathEditMode="relative" rAng="0" ptsTypes="AA">
                                      <p:cBhvr>
                                        <p:cTn id="85" dur="2000" fill="hold"/>
                                        <p:tgtEl>
                                          <p:spTgt spid="22"/>
                                        </p:tgtEl>
                                        <p:attrNameLst>
                                          <p:attrName>ppt_x</p:attrName>
                                          <p:attrName>ppt_y</p:attrName>
                                        </p:attrNameLst>
                                      </p:cBhvr>
                                      <p:rCtr x="3872" y="617"/>
                                    </p:animMotion>
                                  </p:childTnLst>
                                </p:cTn>
                              </p:par>
                              <p:par>
                                <p:cTn id="86" presetID="0" presetClass="path" presetSubtype="0" accel="50000" decel="50000" fill="hold" grpId="3" nodeType="withEffect">
                                  <p:stCondLst>
                                    <p:cond delay="0"/>
                                  </p:stCondLst>
                                  <p:childTnLst>
                                    <p:animMotion origin="layout" path="M 1.38889E-6 -3.7037E-6 L -0.06997 -0.00308 " pathEditMode="relative" rAng="0" ptsTypes="AA">
                                      <p:cBhvr>
                                        <p:cTn id="87" dur="2000" fill="hold"/>
                                        <p:tgtEl>
                                          <p:spTgt spid="25"/>
                                        </p:tgtEl>
                                        <p:attrNameLst>
                                          <p:attrName>ppt_x</p:attrName>
                                          <p:attrName>ppt_y</p:attrName>
                                        </p:attrNameLst>
                                      </p:cBhvr>
                                      <p:rCtr x="-3507" y="-154"/>
                                    </p:animMotion>
                                  </p:childTnLst>
                                </p:cTn>
                              </p:par>
                              <p:par>
                                <p:cTn id="88" presetID="0" presetClass="path" presetSubtype="0" accel="50000" decel="50000" fill="hold" grpId="2" nodeType="withEffect">
                                  <p:stCondLst>
                                    <p:cond delay="0"/>
                                  </p:stCondLst>
                                  <p:childTnLst>
                                    <p:animMotion origin="layout" path="M 0 3.7037E-6 L -0.09149 -0.06204 " pathEditMode="relative" rAng="0" ptsTypes="AA">
                                      <p:cBhvr>
                                        <p:cTn id="89" dur="2000" fill="hold"/>
                                        <p:tgtEl>
                                          <p:spTgt spid="24"/>
                                        </p:tgtEl>
                                        <p:attrNameLst>
                                          <p:attrName>ppt_x</p:attrName>
                                          <p:attrName>ppt_y</p:attrName>
                                        </p:attrNameLst>
                                      </p:cBhvr>
                                      <p:rCtr x="-4583" y="-3117"/>
                                    </p:animMotion>
                                  </p:childTnLst>
                                </p:cTn>
                              </p:par>
                              <p:par>
                                <p:cTn id="90" presetID="0" presetClass="path" presetSubtype="0" accel="50000" decel="50000" fill="hold" grpId="3" nodeType="withEffect">
                                  <p:stCondLst>
                                    <p:cond delay="0"/>
                                  </p:stCondLst>
                                  <p:childTnLst>
                                    <p:animMotion origin="layout" path="M 0 0 L -0.1026 -0.00216 " pathEditMode="relative" ptsTypes="AA">
                                      <p:cBhvr>
                                        <p:cTn id="91" dur="2000" fill="hold"/>
                                        <p:tgtEl>
                                          <p:spTgt spid="21"/>
                                        </p:tgtEl>
                                        <p:attrNameLst>
                                          <p:attrName>ppt_x</p:attrName>
                                          <p:attrName>ppt_y</p:attrName>
                                        </p:attrNameLst>
                                      </p:cBhvr>
                                    </p:animMotion>
                                  </p:childTnLst>
                                </p:cTn>
                              </p:par>
                              <p:par>
                                <p:cTn id="92" presetID="0" presetClass="path" presetSubtype="0" accel="50000" decel="50000" fill="hold" grpId="2" nodeType="withEffect">
                                  <p:stCondLst>
                                    <p:cond delay="0"/>
                                  </p:stCondLst>
                                  <p:childTnLst>
                                    <p:animMotion origin="layout" path="M -4.16667E-6 1.85185E-6 L 0.05122 0.01944 " pathEditMode="relative" rAng="0" ptsTypes="AA">
                                      <p:cBhvr>
                                        <p:cTn id="93" dur="2000" fill="hold"/>
                                        <p:tgtEl>
                                          <p:spTgt spid="23"/>
                                        </p:tgtEl>
                                        <p:attrNameLst>
                                          <p:attrName>ppt_x</p:attrName>
                                          <p:attrName>ppt_y</p:attrName>
                                        </p:attrNameLst>
                                      </p:cBhvr>
                                      <p:rCtr x="2552" y="957"/>
                                    </p:animMotion>
                                  </p:childTnLst>
                                </p:cTn>
                              </p:par>
                            </p:childTnLst>
                          </p:cTn>
                        </p:par>
                        <p:par>
                          <p:cTn id="94" fill="hold">
                            <p:stCondLst>
                              <p:cond delay="2000"/>
                            </p:stCondLst>
                            <p:childTnLst>
                              <p:par>
                                <p:cTn id="95" presetID="10" presetClass="entr" presetSubtype="0" fill="hold" grpId="0" nodeType="afterEffect">
                                  <p:stCondLst>
                                    <p:cond delay="0"/>
                                  </p:stCondLst>
                                  <p:childTnLst>
                                    <p:set>
                                      <p:cBhvr>
                                        <p:cTn id="96" dur="1" fill="hold">
                                          <p:stCondLst>
                                            <p:cond delay="0"/>
                                          </p:stCondLst>
                                        </p:cTn>
                                        <p:tgtEl>
                                          <p:spTgt spid="12"/>
                                        </p:tgtEl>
                                        <p:attrNameLst>
                                          <p:attrName>style.visibility</p:attrName>
                                        </p:attrNameLst>
                                      </p:cBhvr>
                                      <p:to>
                                        <p:strVal val="visible"/>
                                      </p:to>
                                    </p:set>
                                    <p:animEffect transition="in" filter="fade">
                                      <p:cBhvr>
                                        <p:cTn id="97" dur="500"/>
                                        <p:tgtEl>
                                          <p:spTgt spid="12"/>
                                        </p:tgtEl>
                                      </p:cBhvr>
                                    </p:animEffect>
                                  </p:childTnLst>
                                </p:cTn>
                              </p:par>
                              <p:par>
                                <p:cTn id="98" presetID="10" presetClass="entr" presetSubtype="0" fill="hold" grpId="1" nodeType="withEffect">
                                  <p:stCondLst>
                                    <p:cond delay="0"/>
                                  </p:stCondLst>
                                  <p:childTnLst>
                                    <p:set>
                                      <p:cBhvr>
                                        <p:cTn id="99" dur="1" fill="hold">
                                          <p:stCondLst>
                                            <p:cond delay="0"/>
                                          </p:stCondLst>
                                        </p:cTn>
                                        <p:tgtEl>
                                          <p:spTgt spid="29"/>
                                        </p:tgtEl>
                                        <p:attrNameLst>
                                          <p:attrName>style.visibility</p:attrName>
                                        </p:attrNameLst>
                                      </p:cBhvr>
                                      <p:to>
                                        <p:strVal val="visible"/>
                                      </p:to>
                                    </p:set>
                                    <p:animEffect transition="in" filter="fade">
                                      <p:cBhvr>
                                        <p:cTn id="100" dur="500"/>
                                        <p:tgtEl>
                                          <p:spTgt spid="29"/>
                                        </p:tgtEl>
                                      </p:cBhvr>
                                    </p:animEffect>
                                  </p:childTnLst>
                                </p:cTn>
                              </p:par>
                            </p:childTnLst>
                          </p:cTn>
                        </p:par>
                        <p:par>
                          <p:cTn id="101" fill="hold">
                            <p:stCondLst>
                              <p:cond delay="2500"/>
                            </p:stCondLst>
                            <p:childTnLst>
                              <p:par>
                                <p:cTn id="102" presetID="3" presetClass="emph" presetSubtype="2" fill="hold" grpId="7" nodeType="afterEffect">
                                  <p:stCondLst>
                                    <p:cond delay="0"/>
                                  </p:stCondLst>
                                  <p:childTnLst>
                                    <p:animClr clrSpc="rgb" dir="cw">
                                      <p:cBhvr override="childStyle">
                                        <p:cTn id="103" dur="500" fill="hold"/>
                                        <p:tgtEl>
                                          <p:spTgt spid="25"/>
                                        </p:tgtEl>
                                        <p:attrNameLst>
                                          <p:attrName>style.color</p:attrName>
                                        </p:attrNameLst>
                                      </p:cBhvr>
                                      <p:to>
                                        <a:srgbClr val="F92411"/>
                                      </p:to>
                                    </p:animClr>
                                  </p:childTnLst>
                                </p:cTn>
                              </p:par>
                              <p:par>
                                <p:cTn id="104" presetID="3" presetClass="emph" presetSubtype="2" fill="hold" grpId="4" nodeType="withEffect">
                                  <p:stCondLst>
                                    <p:cond delay="0"/>
                                  </p:stCondLst>
                                  <p:childTnLst>
                                    <p:animClr clrSpc="rgb" dir="cw">
                                      <p:cBhvr override="childStyle">
                                        <p:cTn id="105" dur="500" fill="hold"/>
                                        <p:tgtEl>
                                          <p:spTgt spid="23"/>
                                        </p:tgtEl>
                                        <p:attrNameLst>
                                          <p:attrName>style.color</p:attrName>
                                        </p:attrNameLst>
                                      </p:cBhvr>
                                      <p:to>
                                        <a:srgbClr val="F92411"/>
                                      </p:to>
                                    </p:animClr>
                                  </p:childTnLst>
                                </p:cTn>
                              </p:par>
                            </p:childTnLst>
                          </p:cTn>
                        </p:par>
                      </p:childTnLst>
                    </p:cTn>
                  </p:par>
                  <p:par>
                    <p:cTn id="106" fill="hold">
                      <p:stCondLst>
                        <p:cond delay="indefinite"/>
                      </p:stCondLst>
                      <p:childTnLst>
                        <p:par>
                          <p:cTn id="107" fill="hold">
                            <p:stCondLst>
                              <p:cond delay="0"/>
                            </p:stCondLst>
                            <p:childTnLst>
                              <p:par>
                                <p:cTn id="108" presetID="10" presetClass="exit" presetSubtype="0" fill="hold" grpId="4" nodeType="clickEffect">
                                  <p:stCondLst>
                                    <p:cond delay="0"/>
                                  </p:stCondLst>
                                  <p:childTnLst>
                                    <p:animEffect transition="out" filter="fade">
                                      <p:cBhvr>
                                        <p:cTn id="109" dur="500"/>
                                        <p:tgtEl>
                                          <p:spTgt spid="25"/>
                                        </p:tgtEl>
                                      </p:cBhvr>
                                    </p:animEffect>
                                    <p:set>
                                      <p:cBhvr>
                                        <p:cTn id="110" dur="1" fill="hold">
                                          <p:stCondLst>
                                            <p:cond delay="499"/>
                                          </p:stCondLst>
                                        </p:cTn>
                                        <p:tgtEl>
                                          <p:spTgt spid="25"/>
                                        </p:tgtEl>
                                        <p:attrNameLst>
                                          <p:attrName>style.visibility</p:attrName>
                                        </p:attrNameLst>
                                      </p:cBhvr>
                                      <p:to>
                                        <p:strVal val="hidden"/>
                                      </p:to>
                                    </p:se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3">
                                            <p:txEl>
                                              <p:pRg st="10" end="10"/>
                                            </p:txEl>
                                          </p:spTgt>
                                        </p:tgtEl>
                                        <p:attrNameLst>
                                          <p:attrName>style.visibility</p:attrName>
                                        </p:attrNameLst>
                                      </p:cBhvr>
                                      <p:to>
                                        <p:strVal val="visible"/>
                                      </p:to>
                                    </p:set>
                                    <p:animEffect transition="in" filter="fade">
                                      <p:cBhvr>
                                        <p:cTn id="115" dur="500"/>
                                        <p:tgtEl>
                                          <p:spTgt spid="3">
                                            <p:txEl>
                                              <p:pRg st="10" end="10"/>
                                            </p:txEl>
                                          </p:spTgt>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xit" presetSubtype="0" fill="hold" grpId="0" nodeType="clickEffect">
                                  <p:stCondLst>
                                    <p:cond delay="0"/>
                                  </p:stCondLst>
                                  <p:childTnLst>
                                    <p:animEffect transition="out" filter="fade">
                                      <p:cBhvr>
                                        <p:cTn id="119" dur="100"/>
                                        <p:tgtEl>
                                          <p:spTgt spid="29"/>
                                        </p:tgtEl>
                                      </p:cBhvr>
                                    </p:animEffect>
                                    <p:set>
                                      <p:cBhvr>
                                        <p:cTn id="120" dur="1" fill="hold">
                                          <p:stCondLst>
                                            <p:cond delay="99"/>
                                          </p:stCondLst>
                                        </p:cTn>
                                        <p:tgtEl>
                                          <p:spTgt spid="29"/>
                                        </p:tgtEl>
                                        <p:attrNameLst>
                                          <p:attrName>style.visibility</p:attrName>
                                        </p:attrNameLst>
                                      </p:cBhvr>
                                      <p:to>
                                        <p:strVal val="hidden"/>
                                      </p:to>
                                    </p:set>
                                  </p:childTnLst>
                                </p:cTn>
                              </p:par>
                              <p:par>
                                <p:cTn id="121" presetID="10" presetClass="exit" presetSubtype="0" fill="hold" grpId="1" nodeType="withEffect">
                                  <p:stCondLst>
                                    <p:cond delay="0"/>
                                  </p:stCondLst>
                                  <p:childTnLst>
                                    <p:animEffect transition="out" filter="fade">
                                      <p:cBhvr>
                                        <p:cTn id="122" dur="100"/>
                                        <p:tgtEl>
                                          <p:spTgt spid="12"/>
                                        </p:tgtEl>
                                      </p:cBhvr>
                                    </p:animEffect>
                                    <p:set>
                                      <p:cBhvr>
                                        <p:cTn id="123" dur="1" fill="hold">
                                          <p:stCondLst>
                                            <p:cond delay="99"/>
                                          </p:stCondLst>
                                        </p:cTn>
                                        <p:tgtEl>
                                          <p:spTgt spid="12"/>
                                        </p:tgtEl>
                                        <p:attrNameLst>
                                          <p:attrName>style.visibility</p:attrName>
                                        </p:attrNameLst>
                                      </p:cBhvr>
                                      <p:to>
                                        <p:strVal val="hidden"/>
                                      </p:to>
                                    </p:set>
                                  </p:childTnLst>
                                </p:cTn>
                              </p:par>
                              <p:par>
                                <p:cTn id="124" presetID="0" presetClass="path" presetSubtype="0" accel="50000" decel="50000" fill="hold" nodeType="withEffect">
                                  <p:stCondLst>
                                    <p:cond delay="0"/>
                                  </p:stCondLst>
                                  <p:childTnLst>
                                    <p:animMotion origin="layout" path="M 1.11111E-6 1.60494E-6 L -0.00243 -0.00339 " pathEditMode="relative" rAng="0" ptsTypes="AA">
                                      <p:cBhvr>
                                        <p:cTn id="125" dur="500" fill="hold"/>
                                        <p:tgtEl>
                                          <p:spTgt spid="14"/>
                                        </p:tgtEl>
                                        <p:attrNameLst>
                                          <p:attrName>ppt_x</p:attrName>
                                          <p:attrName>ppt_y</p:attrName>
                                        </p:attrNameLst>
                                      </p:cBhvr>
                                      <p:rCtr x="-260" y="0"/>
                                    </p:animMotion>
                                  </p:childTnLst>
                                </p:cTn>
                              </p:par>
                              <p:par>
                                <p:cTn id="126" presetID="0" presetClass="path" presetSubtype="0" accel="50000" decel="50000" fill="hold" nodeType="withEffect">
                                  <p:stCondLst>
                                    <p:cond delay="0"/>
                                  </p:stCondLst>
                                  <p:childTnLst>
                                    <p:animMotion origin="layout" path="M -0.00329 0.01883 L -0.00052 0.01883 " pathEditMode="relative" ptsTypes="AA">
                                      <p:cBhvr>
                                        <p:cTn id="127" dur="500" fill="hold"/>
                                        <p:tgtEl>
                                          <p:spTgt spid="15"/>
                                        </p:tgtEl>
                                        <p:attrNameLst>
                                          <p:attrName>ppt_x</p:attrName>
                                          <p:attrName>ppt_y</p:attrName>
                                        </p:attrNameLst>
                                      </p:cBhvr>
                                    </p:animMotion>
                                  </p:childTnLst>
                                </p:cTn>
                              </p:par>
                              <p:par>
                                <p:cTn id="128" presetID="0" presetClass="path" presetSubtype="0" accel="50000" decel="50000" fill="hold" grpId="3" nodeType="withEffect">
                                  <p:stCondLst>
                                    <p:cond delay="0"/>
                                  </p:stCondLst>
                                  <p:childTnLst>
                                    <p:animMotion origin="layout" path="M 0 0 L -0.00313 0 " pathEditMode="relative" ptsTypes="AA">
                                      <p:cBhvr>
                                        <p:cTn id="129" dur="500" fill="hold"/>
                                        <p:tgtEl>
                                          <p:spTgt spid="4"/>
                                        </p:tgtEl>
                                        <p:attrNameLst>
                                          <p:attrName>ppt_x</p:attrName>
                                          <p:attrName>ppt_y</p:attrName>
                                        </p:attrNameLst>
                                      </p:cBhvr>
                                    </p:animMotion>
                                  </p:childTnLst>
                                </p:cTn>
                              </p:par>
                              <p:par>
                                <p:cTn id="130" presetID="0" presetClass="path" presetSubtype="0" accel="50000" decel="50000" fill="hold" grpId="3" nodeType="withEffect">
                                  <p:stCondLst>
                                    <p:cond delay="0"/>
                                  </p:stCondLst>
                                  <p:childTnLst>
                                    <p:animMotion origin="layout" path="M 0 0 L -0.00295 0 " pathEditMode="relative" ptsTypes="AA">
                                      <p:cBhvr>
                                        <p:cTn id="131" dur="500" fill="hold"/>
                                        <p:tgtEl>
                                          <p:spTgt spid="22"/>
                                        </p:tgtEl>
                                        <p:attrNameLst>
                                          <p:attrName>ppt_x</p:attrName>
                                          <p:attrName>ppt_y</p:attrName>
                                        </p:attrNameLst>
                                      </p:cBhvr>
                                    </p:animMotion>
                                  </p:childTnLst>
                                </p:cTn>
                              </p:par>
                              <p:par>
                                <p:cTn id="132" presetID="0" presetClass="path" presetSubtype="0" accel="50000" decel="50000" fill="hold" grpId="3" nodeType="withEffect">
                                  <p:stCondLst>
                                    <p:cond delay="0"/>
                                  </p:stCondLst>
                                  <p:childTnLst>
                                    <p:animMotion origin="layout" path="M 0 0 L -0.00572 0 " pathEditMode="relative" ptsTypes="AA">
                                      <p:cBhvr>
                                        <p:cTn id="133" dur="500" fill="hold"/>
                                        <p:tgtEl>
                                          <p:spTgt spid="23"/>
                                        </p:tgtEl>
                                        <p:attrNameLst>
                                          <p:attrName>ppt_x</p:attrName>
                                          <p:attrName>ppt_y</p:attrName>
                                        </p:attrNameLst>
                                      </p:cBhvr>
                                    </p:animMotion>
                                  </p:childTnLst>
                                </p:cTn>
                              </p:par>
                              <p:par>
                                <p:cTn id="134" presetID="0" presetClass="path" presetSubtype="0" accel="50000" decel="50000" fill="hold" grpId="5" nodeType="withEffect">
                                  <p:stCondLst>
                                    <p:cond delay="0"/>
                                  </p:stCondLst>
                                  <p:childTnLst>
                                    <p:animMotion origin="layout" path="M 0 0 L 0.0026 0 " pathEditMode="relative" ptsTypes="AA">
                                      <p:cBhvr>
                                        <p:cTn id="135" dur="500" fill="hold"/>
                                        <p:tgtEl>
                                          <p:spTgt spid="25"/>
                                        </p:tgtEl>
                                        <p:attrNameLst>
                                          <p:attrName>ppt_x</p:attrName>
                                          <p:attrName>ppt_y</p:attrName>
                                        </p:attrNameLst>
                                      </p:cBhvr>
                                    </p:animMotion>
                                  </p:childTnLst>
                                </p:cTn>
                              </p:par>
                              <p:par>
                                <p:cTn id="136" presetID="0" presetClass="path" presetSubtype="0" accel="50000" decel="50000" fill="hold" grpId="3" nodeType="withEffect">
                                  <p:stCondLst>
                                    <p:cond delay="0"/>
                                  </p:stCondLst>
                                  <p:childTnLst>
                                    <p:animMotion origin="layout" path="M 0 0 L 0.00243 0 " pathEditMode="relative" ptsTypes="AA">
                                      <p:cBhvr>
                                        <p:cTn id="137" dur="500" fill="hold"/>
                                        <p:tgtEl>
                                          <p:spTgt spid="24"/>
                                        </p:tgtEl>
                                        <p:attrNameLst>
                                          <p:attrName>ppt_x</p:attrName>
                                          <p:attrName>ppt_y</p:attrName>
                                        </p:attrNameLst>
                                      </p:cBhvr>
                                    </p:animMotion>
                                  </p:childTnLst>
                                </p:cTn>
                              </p:par>
                              <p:par>
                                <p:cTn id="138" presetID="0" presetClass="path" presetSubtype="0" accel="50000" decel="50000" fill="hold" grpId="2" nodeType="withEffect">
                                  <p:stCondLst>
                                    <p:cond delay="0"/>
                                  </p:stCondLst>
                                  <p:childTnLst>
                                    <p:animMotion origin="layout" path="M 0 0 L 0.00313 0 " pathEditMode="relative" ptsTypes="AA">
                                      <p:cBhvr>
                                        <p:cTn id="139" dur="500" fill="hold"/>
                                        <p:tgtEl>
                                          <p:spTgt spid="21"/>
                                        </p:tgtEl>
                                        <p:attrNameLst>
                                          <p:attrName>ppt_x</p:attrName>
                                          <p:attrName>ppt_y</p:attrName>
                                        </p:attrNameLst>
                                      </p:cBhvr>
                                    </p:animMotion>
                                  </p:childTnLst>
                                </p:cTn>
                              </p:par>
                              <p:par>
                                <p:cTn id="140" presetID="3" presetClass="emph" presetSubtype="2" fill="hold" grpId="5" nodeType="withEffect">
                                  <p:stCondLst>
                                    <p:cond delay="0"/>
                                  </p:stCondLst>
                                  <p:childTnLst>
                                    <p:animClr clrSpc="rgb" dir="cw">
                                      <p:cBhvr override="childStyle">
                                        <p:cTn id="141" dur="100" fill="hold"/>
                                        <p:tgtEl>
                                          <p:spTgt spid="23"/>
                                        </p:tgtEl>
                                        <p:attrNameLst>
                                          <p:attrName>style.color</p:attrName>
                                        </p:attrNameLst>
                                      </p:cBhvr>
                                      <p:to>
                                        <a:schemeClr val="tx1"/>
                                      </p:to>
                                    </p:animClr>
                                  </p:childTnLst>
                                </p:cTn>
                              </p:par>
                              <p:par>
                                <p:cTn id="142" presetID="3" presetClass="emph" presetSubtype="2" fill="hold" grpId="8" nodeType="withEffect">
                                  <p:stCondLst>
                                    <p:cond delay="0"/>
                                  </p:stCondLst>
                                  <p:childTnLst>
                                    <p:animClr clrSpc="rgb" dir="cw">
                                      <p:cBhvr override="childStyle">
                                        <p:cTn id="143" dur="100" fill="hold"/>
                                        <p:tgtEl>
                                          <p:spTgt spid="25"/>
                                        </p:tgtEl>
                                        <p:attrNameLst>
                                          <p:attrName>style.color</p:attrName>
                                        </p:attrNameLst>
                                      </p:cBhvr>
                                      <p:to>
                                        <a:schemeClr val="tx1"/>
                                      </p:to>
                                    </p:animClr>
                                  </p:childTnLst>
                                </p:cTn>
                              </p:par>
                              <p:par>
                                <p:cTn id="144" presetID="1" presetClass="entr" presetSubtype="0" fill="hold" grpId="6" nodeType="withEffect">
                                  <p:stCondLst>
                                    <p:cond delay="0"/>
                                  </p:stCondLst>
                                  <p:childTnLst>
                                    <p:set>
                                      <p:cBhvr>
                                        <p:cTn id="145" dur="1" fill="hold">
                                          <p:stCondLst>
                                            <p:cond delay="0"/>
                                          </p:stCondLst>
                                        </p:cTn>
                                        <p:tgtEl>
                                          <p:spTgt spid="25"/>
                                        </p:tgtEl>
                                        <p:attrNameLst>
                                          <p:attrName>style.visibility</p:attrName>
                                        </p:attrNameLst>
                                      </p:cBhvr>
                                      <p:to>
                                        <p:strVal val="visible"/>
                                      </p:to>
                                    </p:set>
                                  </p:childTnLst>
                                </p:cTn>
                              </p:par>
                            </p:childTnLst>
                          </p:cTn>
                        </p:par>
                      </p:childTnLst>
                    </p:cTn>
                  </p:par>
                  <p:par>
                    <p:cTn id="146" fill="hold">
                      <p:stCondLst>
                        <p:cond delay="indefinite"/>
                      </p:stCondLst>
                      <p:childTnLst>
                        <p:par>
                          <p:cTn id="147" fill="hold">
                            <p:stCondLst>
                              <p:cond delay="0"/>
                            </p:stCondLst>
                            <p:childTnLst>
                              <p:par>
                                <p:cTn id="148" presetID="10" presetClass="entr" presetSubtype="0" fill="hold" grpId="0" nodeType="clickEffect">
                                  <p:stCondLst>
                                    <p:cond delay="0"/>
                                  </p:stCondLst>
                                  <p:childTnLst>
                                    <p:set>
                                      <p:cBhvr>
                                        <p:cTn id="149" dur="1" fill="hold">
                                          <p:stCondLst>
                                            <p:cond delay="0"/>
                                          </p:stCondLst>
                                        </p:cTn>
                                        <p:tgtEl>
                                          <p:spTgt spid="3">
                                            <p:txEl>
                                              <p:pRg st="11" end="11"/>
                                            </p:txEl>
                                          </p:spTgt>
                                        </p:tgtEl>
                                        <p:attrNameLst>
                                          <p:attrName>style.visibility</p:attrName>
                                        </p:attrNameLst>
                                      </p:cBhvr>
                                      <p:to>
                                        <p:strVal val="visible"/>
                                      </p:to>
                                    </p:set>
                                    <p:animEffect transition="in" filter="fade">
                                      <p:cBhvr>
                                        <p:cTn id="150" dur="500"/>
                                        <p:tgtEl>
                                          <p:spTgt spid="3">
                                            <p:txEl>
                                              <p:pRg st="11" end="11"/>
                                            </p:txEl>
                                          </p:spTgt>
                                        </p:tgtEl>
                                      </p:cBhvr>
                                    </p:animEffect>
                                  </p:childTnLst>
                                </p:cTn>
                              </p:par>
                            </p:childTnLst>
                          </p:cTn>
                        </p:par>
                      </p:childTnLst>
                    </p:cTn>
                  </p:par>
                  <p:par>
                    <p:cTn id="151" fill="hold">
                      <p:stCondLst>
                        <p:cond delay="indefinite"/>
                      </p:stCondLst>
                      <p:childTnLst>
                        <p:par>
                          <p:cTn id="152" fill="hold">
                            <p:stCondLst>
                              <p:cond delay="0"/>
                            </p:stCondLst>
                            <p:childTnLst>
                              <p:par>
                                <p:cTn id="153" presetID="0" presetClass="path" presetSubtype="0" accel="50000" decel="50000" fill="hold" nodeType="clickEffect">
                                  <p:stCondLst>
                                    <p:cond delay="0"/>
                                  </p:stCondLst>
                                  <p:childTnLst>
                                    <p:animMotion origin="layout" path="M 0.01424 -0.00493 L 0.0592 -0.00493 " pathEditMode="relative" rAng="0" ptsTypes="AA">
                                      <p:cBhvr>
                                        <p:cTn id="154" dur="2000" fill="hold"/>
                                        <p:tgtEl>
                                          <p:spTgt spid="14"/>
                                        </p:tgtEl>
                                        <p:attrNameLst>
                                          <p:attrName>ppt_x</p:attrName>
                                          <p:attrName>ppt_y</p:attrName>
                                        </p:attrNameLst>
                                      </p:cBhvr>
                                      <p:rCtr x="2240" y="0"/>
                                    </p:animMotion>
                                  </p:childTnLst>
                                </p:cTn>
                              </p:par>
                              <p:par>
                                <p:cTn id="155" presetID="0" presetClass="path" presetSubtype="0" accel="50000" decel="50000" fill="hold" nodeType="withEffect">
                                  <p:stCondLst>
                                    <p:cond delay="0"/>
                                  </p:stCondLst>
                                  <p:childTnLst>
                                    <p:animMotion origin="layout" path="M -0.01597 -0.00493 L -0.05277 -0.00493 " pathEditMode="relative" rAng="0" ptsTypes="AA">
                                      <p:cBhvr>
                                        <p:cTn id="156" dur="2000" fill="hold"/>
                                        <p:tgtEl>
                                          <p:spTgt spid="15"/>
                                        </p:tgtEl>
                                        <p:attrNameLst>
                                          <p:attrName>ppt_x</p:attrName>
                                          <p:attrName>ppt_y</p:attrName>
                                        </p:attrNameLst>
                                      </p:cBhvr>
                                      <p:rCtr x="-1840" y="0"/>
                                    </p:animMotion>
                                  </p:childTnLst>
                                </p:cTn>
                              </p:par>
                              <p:par>
                                <p:cTn id="157" presetID="0" presetClass="path" presetSubtype="0" accel="50000" decel="50000" fill="hold" grpId="1" nodeType="withEffect">
                                  <p:stCondLst>
                                    <p:cond delay="0"/>
                                  </p:stCondLst>
                                  <p:childTnLst>
                                    <p:animMotion origin="layout" path="M -0.00052 0.00092 L 0.05903 -0.08642 " pathEditMode="relative" rAng="0" ptsTypes="AA">
                                      <p:cBhvr>
                                        <p:cTn id="158" dur="2000" fill="hold"/>
                                        <p:tgtEl>
                                          <p:spTgt spid="23"/>
                                        </p:tgtEl>
                                        <p:attrNameLst>
                                          <p:attrName>ppt_x</p:attrName>
                                          <p:attrName>ppt_y</p:attrName>
                                        </p:attrNameLst>
                                      </p:cBhvr>
                                      <p:rCtr x="2969" y="-4383"/>
                                    </p:animMotion>
                                  </p:childTnLst>
                                </p:cTn>
                              </p:par>
                              <p:par>
                                <p:cTn id="159" presetID="0" presetClass="path" presetSubtype="0" accel="50000" decel="50000" fill="hold" grpId="1" nodeType="withEffect">
                                  <p:stCondLst>
                                    <p:cond delay="0"/>
                                  </p:stCondLst>
                                  <p:childTnLst>
                                    <p:animMotion origin="layout" path="M 0 0 L 0 0.07963 " pathEditMode="relative" ptsTypes="AA">
                                      <p:cBhvr>
                                        <p:cTn id="160" dur="2000" fill="hold"/>
                                        <p:tgtEl>
                                          <p:spTgt spid="22"/>
                                        </p:tgtEl>
                                        <p:attrNameLst>
                                          <p:attrName>ppt_x</p:attrName>
                                          <p:attrName>ppt_y</p:attrName>
                                        </p:attrNameLst>
                                      </p:cBhvr>
                                    </p:animMotion>
                                  </p:childTnLst>
                                </p:cTn>
                              </p:par>
                              <p:par>
                                <p:cTn id="161" presetID="0" presetClass="path" presetSubtype="0" accel="50000" decel="50000" fill="hold" grpId="1" nodeType="withEffect">
                                  <p:stCondLst>
                                    <p:cond delay="0"/>
                                  </p:stCondLst>
                                  <p:childTnLst>
                                    <p:animMotion origin="layout" path="M 0 0 L 0.01927 -0.05493 " pathEditMode="relative" ptsTypes="AA">
                                      <p:cBhvr>
                                        <p:cTn id="162" dur="2000" fill="hold"/>
                                        <p:tgtEl>
                                          <p:spTgt spid="4"/>
                                        </p:tgtEl>
                                        <p:attrNameLst>
                                          <p:attrName>ppt_x</p:attrName>
                                          <p:attrName>ppt_y</p:attrName>
                                        </p:attrNameLst>
                                      </p:cBhvr>
                                    </p:animMotion>
                                  </p:childTnLst>
                                </p:cTn>
                              </p:par>
                              <p:par>
                                <p:cTn id="163" presetID="0" presetClass="path" presetSubtype="0" accel="50000" decel="50000" fill="hold" grpId="1" nodeType="withEffect">
                                  <p:stCondLst>
                                    <p:cond delay="0"/>
                                  </p:stCondLst>
                                  <p:childTnLst>
                                    <p:animMotion origin="layout" path="M 1.38889E-6 -3.7037E-6 L -0.08542 0.10216 " pathEditMode="relative" rAng="0" ptsTypes="AA">
                                      <p:cBhvr>
                                        <p:cTn id="164" dur="2000" fill="hold"/>
                                        <p:tgtEl>
                                          <p:spTgt spid="25"/>
                                        </p:tgtEl>
                                        <p:attrNameLst>
                                          <p:attrName>ppt_x</p:attrName>
                                          <p:attrName>ppt_y</p:attrName>
                                        </p:attrNameLst>
                                      </p:cBhvr>
                                      <p:rCtr x="-4271" y="5093"/>
                                    </p:animMotion>
                                  </p:childTnLst>
                                </p:cTn>
                              </p:par>
                              <p:par>
                                <p:cTn id="165" presetID="10" presetClass="exit" presetSubtype="0" fill="hold" grpId="2" nodeType="withEffect">
                                  <p:stCondLst>
                                    <p:cond delay="0"/>
                                  </p:stCondLst>
                                  <p:childTnLst>
                                    <p:animEffect transition="out" filter="fade">
                                      <p:cBhvr>
                                        <p:cTn id="166" dur="2000"/>
                                        <p:tgtEl>
                                          <p:spTgt spid="25"/>
                                        </p:tgtEl>
                                      </p:cBhvr>
                                    </p:animEffect>
                                    <p:set>
                                      <p:cBhvr>
                                        <p:cTn id="167" dur="1" fill="hold">
                                          <p:stCondLst>
                                            <p:cond delay="1999"/>
                                          </p:stCondLst>
                                        </p:cTn>
                                        <p:tgtEl>
                                          <p:spTgt spid="25"/>
                                        </p:tgtEl>
                                        <p:attrNameLst>
                                          <p:attrName>style.visibility</p:attrName>
                                        </p:attrNameLst>
                                      </p:cBhvr>
                                      <p:to>
                                        <p:strVal val="hidden"/>
                                      </p:to>
                                    </p:set>
                                  </p:childTnLst>
                                </p:cTn>
                              </p:par>
                              <p:par>
                                <p:cTn id="168" presetID="0" presetClass="path" presetSubtype="0" accel="50000" decel="50000" fill="hold" grpId="1" nodeType="withEffect">
                                  <p:stCondLst>
                                    <p:cond delay="0"/>
                                  </p:stCondLst>
                                  <p:childTnLst>
                                    <p:animMotion origin="layout" path="M 0 0 L -0.00469 -0.05 " pathEditMode="relative" ptsTypes="AA">
                                      <p:cBhvr>
                                        <p:cTn id="169" dur="2000" fill="hold"/>
                                        <p:tgtEl>
                                          <p:spTgt spid="24"/>
                                        </p:tgtEl>
                                        <p:attrNameLst>
                                          <p:attrName>ppt_x</p:attrName>
                                          <p:attrName>ppt_y</p:attrName>
                                        </p:attrNameLst>
                                      </p:cBhvr>
                                    </p:animMotion>
                                  </p:childTnLst>
                                </p:cTn>
                              </p:par>
                              <p:par>
                                <p:cTn id="170" presetID="0" presetClass="path" presetSubtype="0" accel="50000" decel="50000" fill="hold" grpId="1" nodeType="withEffect">
                                  <p:stCondLst>
                                    <p:cond delay="0"/>
                                  </p:stCondLst>
                                  <p:childTnLst>
                                    <p:animMotion origin="layout" path="M 0 0 L -0.04028 -0.0574 " pathEditMode="relative" ptsTypes="AA">
                                      <p:cBhvr>
                                        <p:cTn id="171" dur="2000" fill="hold"/>
                                        <p:tgtEl>
                                          <p:spTgt spid="21"/>
                                        </p:tgtEl>
                                        <p:attrNameLst>
                                          <p:attrName>ppt_x</p:attrName>
                                          <p:attrName>ppt_y</p:attrName>
                                        </p:attrNameLst>
                                      </p:cBhvr>
                                    </p:animMotion>
                                  </p:childTnLst>
                                </p:cTn>
                              </p:par>
                            </p:childTnLst>
                          </p:cTn>
                        </p:par>
                        <p:par>
                          <p:cTn id="172" fill="hold">
                            <p:stCondLst>
                              <p:cond delay="2000"/>
                            </p:stCondLst>
                            <p:childTnLst>
                              <p:par>
                                <p:cTn id="173" presetID="10" presetClass="entr" presetSubtype="0" fill="hold" nodeType="afterEffect">
                                  <p:stCondLst>
                                    <p:cond delay="0"/>
                                  </p:stCondLst>
                                  <p:childTnLst>
                                    <p:set>
                                      <p:cBhvr>
                                        <p:cTn id="174" dur="1" fill="hold">
                                          <p:stCondLst>
                                            <p:cond delay="0"/>
                                          </p:stCondLst>
                                        </p:cTn>
                                        <p:tgtEl>
                                          <p:spTgt spid="7"/>
                                        </p:tgtEl>
                                        <p:attrNameLst>
                                          <p:attrName>style.visibility</p:attrName>
                                        </p:attrNameLst>
                                      </p:cBhvr>
                                      <p:to>
                                        <p:strVal val="visible"/>
                                      </p:to>
                                    </p:set>
                                    <p:animEffect transition="in" filter="fade">
                                      <p:cBhvr>
                                        <p:cTn id="175" dur="500"/>
                                        <p:tgtEl>
                                          <p:spTgt spid="7"/>
                                        </p:tgtEl>
                                      </p:cBhvr>
                                    </p:animEffect>
                                  </p:childTnLst>
                                </p:cTn>
                              </p:par>
                              <p:par>
                                <p:cTn id="176" presetID="1" presetClass="entr" presetSubtype="0" fill="hold" grpId="0" nodeType="withEffect">
                                  <p:stCondLst>
                                    <p:cond delay="0"/>
                                  </p:stCondLst>
                                  <p:childTnLst>
                                    <p:set>
                                      <p:cBhvr>
                                        <p:cTn id="177" dur="1" fill="hold">
                                          <p:stCondLst>
                                            <p:cond delay="0"/>
                                          </p:stCondLst>
                                        </p:cTn>
                                        <p:tgtEl>
                                          <p:spTgt spid="13"/>
                                        </p:tgtEl>
                                        <p:attrNameLst>
                                          <p:attrName>style.visibility</p:attrName>
                                        </p:attrNameLst>
                                      </p:cBhvr>
                                      <p:to>
                                        <p:strVal val="visible"/>
                                      </p:to>
                                    </p:set>
                                  </p:childTnLst>
                                </p:cTn>
                              </p:par>
                            </p:childTnLst>
                          </p:cTn>
                        </p:par>
                      </p:childTnLst>
                    </p:cTn>
                  </p:par>
                  <p:par>
                    <p:cTn id="178" fill="hold">
                      <p:stCondLst>
                        <p:cond delay="indefinite"/>
                      </p:stCondLst>
                      <p:childTnLst>
                        <p:par>
                          <p:cTn id="179" fill="hold">
                            <p:stCondLst>
                              <p:cond delay="0"/>
                            </p:stCondLst>
                            <p:childTnLst>
                              <p:par>
                                <p:cTn id="180" presetID="10" presetClass="entr" presetSubtype="0" fill="hold" grpId="0" nodeType="clickEffect">
                                  <p:stCondLst>
                                    <p:cond delay="0"/>
                                  </p:stCondLst>
                                  <p:childTnLst>
                                    <p:set>
                                      <p:cBhvr>
                                        <p:cTn id="181" dur="1" fill="hold">
                                          <p:stCondLst>
                                            <p:cond delay="0"/>
                                          </p:stCondLst>
                                        </p:cTn>
                                        <p:tgtEl>
                                          <p:spTgt spid="3">
                                            <p:txEl>
                                              <p:pRg st="13" end="13"/>
                                            </p:txEl>
                                          </p:spTgt>
                                        </p:tgtEl>
                                        <p:attrNameLst>
                                          <p:attrName>style.visibility</p:attrName>
                                        </p:attrNameLst>
                                      </p:cBhvr>
                                      <p:to>
                                        <p:strVal val="visible"/>
                                      </p:to>
                                    </p:set>
                                    <p:animEffect transition="in" filter="fade">
                                      <p:cBhvr>
                                        <p:cTn id="182"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3" grpId="0" uiExpand="1" build="p"/>
      <p:bldP spid="13" grpId="0"/>
      <p:bldP spid="4" grpId="0"/>
      <p:bldP spid="4" grpId="1"/>
      <p:bldP spid="4" grpId="2"/>
      <p:bldP spid="4" grpId="3"/>
      <p:bldP spid="21" grpId="0"/>
      <p:bldP spid="21" grpId="1"/>
      <p:bldP spid="21" grpId="2"/>
      <p:bldP spid="21" grpId="3"/>
      <p:bldP spid="22" grpId="0"/>
      <p:bldP spid="22" grpId="1"/>
      <p:bldP spid="22" grpId="2"/>
      <p:bldP spid="22" grpId="3"/>
      <p:bldP spid="23" grpId="0"/>
      <p:bldP spid="23" grpId="1"/>
      <p:bldP spid="23" grpId="2"/>
      <p:bldP spid="23" grpId="3"/>
      <p:bldP spid="23" grpId="4"/>
      <p:bldP spid="23" grpId="5"/>
      <p:bldP spid="24" grpId="0"/>
      <p:bldP spid="24" grpId="1"/>
      <p:bldP spid="24" grpId="2"/>
      <p:bldP spid="24" grpId="3"/>
      <p:bldP spid="25" grpId="0"/>
      <p:bldP spid="25" grpId="1"/>
      <p:bldP spid="25" grpId="2"/>
      <p:bldP spid="25" grpId="3"/>
      <p:bldP spid="25" grpId="4"/>
      <p:bldP spid="25" grpId="5"/>
      <p:bldP spid="25" grpId="6"/>
      <p:bldP spid="25" grpId="7"/>
      <p:bldP spid="25" grpId="8"/>
      <p:bldP spid="29" grpId="0" animBg="1"/>
      <p:bldP spid="29" grpId="1" animBg="1"/>
      <p:bldP spid="5" grpId="0"/>
      <p:bldP spid="5"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228600" y="26048"/>
            <a:ext cx="8229600" cy="857400"/>
          </a:xfrm>
          <a:prstGeom prst="rect">
            <a:avLst/>
          </a:prstGeom>
        </p:spPr>
        <p:txBody>
          <a:bodyPr lIns="91425" tIns="91425" rIns="91425" bIns="91425" anchor="b" anchorCtr="0">
            <a:noAutofit/>
          </a:bodyPr>
          <a:lstStyle/>
          <a:p>
            <a:pPr>
              <a:spcBef>
                <a:spcPts val="0"/>
              </a:spcBef>
              <a:buNone/>
            </a:pPr>
            <a:r>
              <a:rPr lang="en" dirty="0"/>
              <a:t>Set Abstract Data Type (1/2)</a:t>
            </a:r>
          </a:p>
        </p:txBody>
      </p:sp>
      <p:sp>
        <p:nvSpPr>
          <p:cNvPr id="49" name="Shape 49"/>
          <p:cNvSpPr txBox="1">
            <a:spLocks noGrp="1"/>
          </p:cNvSpPr>
          <p:nvPr>
            <p:ph type="body" idx="1"/>
          </p:nvPr>
        </p:nvSpPr>
        <p:spPr>
          <a:xfrm>
            <a:off x="208384" y="971550"/>
            <a:ext cx="8839200" cy="3886200"/>
          </a:xfrm>
          <a:prstGeom prst="rect">
            <a:avLst/>
          </a:prstGeom>
        </p:spPr>
        <p:txBody>
          <a:bodyPr lIns="91425" tIns="91425" rIns="91425" bIns="91425" anchor="t" anchorCtr="0">
            <a:noAutofit/>
          </a:bodyPr>
          <a:lstStyle/>
          <a:p>
            <a:pPr marL="457200" lvl="0" indent="-419100" rtl="0">
              <a:spcBef>
                <a:spcPts val="0"/>
              </a:spcBef>
              <a:spcAft>
                <a:spcPts val="600"/>
              </a:spcAft>
              <a:buClr>
                <a:schemeClr val="dk1"/>
              </a:buClr>
              <a:buSzPct val="100000"/>
            </a:pPr>
            <a:r>
              <a:rPr lang="x-none" sz="2000" dirty="0"/>
              <a:t>Sets can be implemented using arrays, lists, </a:t>
            </a:r>
            <a:r>
              <a:rPr lang="x-none" sz="2000"/>
              <a:t>hashing (slide </a:t>
            </a:r>
            <a:r>
              <a:rPr lang="x-none" sz="2000" dirty="0"/>
              <a:t>2</a:t>
            </a:r>
            <a:r>
              <a:rPr lang="en-CA" sz="2000" dirty="0"/>
              <a:t>9</a:t>
            </a:r>
            <a:r>
              <a:rPr lang="x-none" sz="2000" dirty="0"/>
              <a:t>), etc.</a:t>
            </a:r>
            <a:endParaRPr lang="x-none" sz="2000" dirty="0">
              <a:solidFill>
                <a:schemeClr val="tx1"/>
              </a:solidFill>
            </a:endParaRPr>
          </a:p>
          <a:p>
            <a:pPr marL="457200" lvl="0" indent="-419100" rtl="0">
              <a:spcBef>
                <a:spcPts val="0"/>
              </a:spcBef>
              <a:spcAft>
                <a:spcPts val="600"/>
              </a:spcAft>
              <a:buClr>
                <a:schemeClr val="dk1"/>
              </a:buClr>
              <a:buSzPct val="100000"/>
            </a:pPr>
            <a:r>
              <a:rPr lang="x-none" sz="2000" dirty="0"/>
              <a:t>No indices, no random access</a:t>
            </a:r>
            <a:endParaRPr lang="x-none" sz="2000" dirty="0">
              <a:solidFill>
                <a:schemeClr val="tx1"/>
              </a:solidFill>
            </a:endParaRPr>
          </a:p>
          <a:p>
            <a:pPr marL="457200" lvl="0" indent="-419100" rtl="0">
              <a:spcBef>
                <a:spcPts val="0"/>
              </a:spcBef>
              <a:spcAft>
                <a:spcPts val="600"/>
              </a:spcAft>
              <a:buClr>
                <a:schemeClr val="dk1"/>
              </a:buClr>
              <a:buSzPct val="100000"/>
            </a:pPr>
            <a:r>
              <a:rPr lang="x-none" sz="2000" dirty="0"/>
              <a:t>Useful for: </a:t>
            </a:r>
            <a:endParaRPr lang="x-none" sz="2000" dirty="0">
              <a:solidFill>
                <a:schemeClr val="tx1"/>
              </a:solidFill>
            </a:endParaRPr>
          </a:p>
          <a:p>
            <a:pPr lvl="1" indent="-419100">
              <a:spcAft>
                <a:spcPts val="600"/>
              </a:spcAft>
            </a:pPr>
            <a:endParaRPr lang="en-US" sz="200" dirty="0">
              <a:solidFill>
                <a:schemeClr val="tx1"/>
              </a:solidFill>
            </a:endParaRPr>
          </a:p>
          <a:p>
            <a:pPr lvl="1" indent="-419100">
              <a:spcAft>
                <a:spcPts val="600"/>
              </a:spcAft>
            </a:pPr>
            <a:r>
              <a:rPr lang="x-none" sz="1600" dirty="0"/>
              <a:t>checking if elements of one collection are also a part of another collection (e.g., finding all students in CS15 who are also taking </a:t>
            </a:r>
            <a:r>
              <a:rPr lang="en-US" sz="1600" dirty="0"/>
              <a:t>ECON0100</a:t>
            </a:r>
            <a:r>
              <a:rPr lang="x-none" sz="1600" dirty="0"/>
              <a:t>)</a:t>
            </a:r>
            <a:r>
              <a:rPr lang="en-US" sz="1600" dirty="0"/>
              <a:t>. Since there is no explicit intersection operator in Java, we must loop through the elements of the smaller set, and check membership in the larger set</a:t>
            </a:r>
            <a:endParaRPr lang="x-none" sz="1600" dirty="0">
              <a:solidFill>
                <a:schemeClr val="tx1"/>
              </a:solidFill>
            </a:endParaRPr>
          </a:p>
          <a:p>
            <a:pPr lvl="1" indent="-419100">
              <a:spcAft>
                <a:spcPts val="600"/>
              </a:spcAft>
            </a:pPr>
            <a:endParaRPr lang="en-US" sz="200" dirty="0">
              <a:solidFill>
                <a:schemeClr val="tx1"/>
              </a:solidFill>
            </a:endParaRPr>
          </a:p>
          <a:p>
            <a:pPr lvl="1" indent="-419100">
              <a:spcAft>
                <a:spcPts val="600"/>
              </a:spcAft>
            </a:pPr>
            <a:r>
              <a:rPr lang="en-US" sz="1600" dirty="0">
                <a:solidFill>
                  <a:schemeClr val="tx1"/>
                </a:solidFill>
              </a:rPr>
              <a:t>prevent an array from storing duplicates by checking an element to be inserted against a set of previously encountered names: if it is already in the set, it is a duplicate, if not, enter it into array and set.  The win is in the efficiency of checking if an element is in a set (O(1)) versus having to search for it in the array (O(N))</a:t>
            </a:r>
            <a:endParaRPr lang="x-none" sz="1600" dirty="0">
              <a:solidFill>
                <a:schemeClr val="tx1"/>
              </a:solidFill>
            </a:endParaRPr>
          </a:p>
        </p:txBody>
      </p:sp>
    </p:spTree>
    <p:extLst>
      <p:ext uri="{BB962C8B-B14F-4D97-AF65-F5344CB8AC3E}">
        <p14:creationId xmlns:p14="http://schemas.microsoft.com/office/powerpoint/2010/main" val="1949334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
                                            <p:txEl>
                                              <p:pRg st="0" end="0"/>
                                            </p:txEl>
                                          </p:spTgt>
                                        </p:tgtEl>
                                        <p:attrNameLst>
                                          <p:attrName>style.visibility</p:attrName>
                                        </p:attrNameLst>
                                      </p:cBhvr>
                                      <p:to>
                                        <p:strVal val="visible"/>
                                      </p:to>
                                    </p:set>
                                    <p:animEffect transition="in" filter="fade">
                                      <p:cBhvr>
                                        <p:cTn id="7" dur="500"/>
                                        <p:tgtEl>
                                          <p:spTgt spid="4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9">
                                            <p:txEl>
                                              <p:pRg st="1" end="1"/>
                                            </p:txEl>
                                          </p:spTgt>
                                        </p:tgtEl>
                                        <p:attrNameLst>
                                          <p:attrName>style.visibility</p:attrName>
                                        </p:attrNameLst>
                                      </p:cBhvr>
                                      <p:to>
                                        <p:strVal val="visible"/>
                                      </p:to>
                                    </p:set>
                                    <p:animEffect transition="in" filter="fade">
                                      <p:cBhvr>
                                        <p:cTn id="12" dur="500"/>
                                        <p:tgtEl>
                                          <p:spTgt spid="4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9">
                                            <p:txEl>
                                              <p:pRg st="2" end="2"/>
                                            </p:txEl>
                                          </p:spTgt>
                                        </p:tgtEl>
                                        <p:attrNameLst>
                                          <p:attrName>style.visibility</p:attrName>
                                        </p:attrNameLst>
                                      </p:cBhvr>
                                      <p:to>
                                        <p:strVal val="visible"/>
                                      </p:to>
                                    </p:set>
                                    <p:animEffect transition="in" filter="fade">
                                      <p:cBhvr>
                                        <p:cTn id="17" dur="500"/>
                                        <p:tgtEl>
                                          <p:spTgt spid="4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9">
                                            <p:txEl>
                                              <p:pRg st="4" end="4"/>
                                            </p:txEl>
                                          </p:spTgt>
                                        </p:tgtEl>
                                        <p:attrNameLst>
                                          <p:attrName>style.visibility</p:attrName>
                                        </p:attrNameLst>
                                      </p:cBhvr>
                                      <p:to>
                                        <p:strVal val="visible"/>
                                      </p:to>
                                    </p:set>
                                    <p:animEffect transition="in" filter="fade">
                                      <p:cBhvr>
                                        <p:cTn id="22" dur="500"/>
                                        <p:tgtEl>
                                          <p:spTgt spid="4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9">
                                            <p:txEl>
                                              <p:pRg st="6" end="6"/>
                                            </p:txEl>
                                          </p:spTgt>
                                        </p:tgtEl>
                                        <p:attrNameLst>
                                          <p:attrName>style.visibility</p:attrName>
                                        </p:attrNameLst>
                                      </p:cBhvr>
                                      <p:to>
                                        <p:strVal val="visible"/>
                                      </p:to>
                                    </p:set>
                                    <p:animEffect transition="in" filter="fade">
                                      <p:cBhvr>
                                        <p:cTn id="27" dur="500"/>
                                        <p:tgtEl>
                                          <p:spTgt spid="4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46888" y="1581150"/>
            <a:ext cx="8229600" cy="2667000"/>
          </a:xfrm>
        </p:spPr>
        <p:txBody>
          <a:bodyPr/>
          <a:lstStyle/>
          <a:p>
            <a:pPr lvl="0" indent="-419100">
              <a:spcAft>
                <a:spcPts val="600"/>
              </a:spcAft>
            </a:pPr>
            <a:r>
              <a:rPr lang="en-US" sz="2400" dirty="0"/>
              <a:t>Because there is no order/index, </a:t>
            </a:r>
            <a:r>
              <a:rPr lang="en" sz="2400" dirty="0">
                <a:solidFill>
                  <a:srgbClr val="0000FF"/>
                </a:solidFill>
                <a:latin typeface="Consolas"/>
                <a:ea typeface="Consolas"/>
                <a:cs typeface="Consolas"/>
                <a:sym typeface="Consolas"/>
              </a:rPr>
              <a:t>Set</a:t>
            </a:r>
            <a:r>
              <a:rPr lang="en" sz="2400" dirty="0">
                <a:solidFill>
                  <a:schemeClr val="tx1"/>
                </a:solidFill>
                <a:latin typeface="Consolas"/>
                <a:ea typeface="Consolas"/>
                <a:cs typeface="Consolas"/>
                <a:sym typeface="Consolas"/>
              </a:rPr>
              <a:t>s</a:t>
            </a:r>
            <a:r>
              <a:rPr lang="en-US" sz="2400" dirty="0"/>
              <a:t> can be implemented differently than </a:t>
            </a:r>
            <a:r>
              <a:rPr lang="en" sz="2400" dirty="0">
                <a:solidFill>
                  <a:srgbClr val="0000FF"/>
                </a:solidFill>
                <a:latin typeface="Consolas"/>
                <a:sym typeface="Consolas"/>
              </a:rPr>
              <a:t>List</a:t>
            </a:r>
            <a:r>
              <a:rPr lang="en" sz="2400" dirty="0">
                <a:solidFill>
                  <a:schemeClr val="tx1"/>
                </a:solidFill>
                <a:latin typeface="Consolas"/>
                <a:sym typeface="Consolas"/>
              </a:rPr>
              <a:t>s</a:t>
            </a:r>
            <a:r>
              <a:rPr lang="en-US" sz="2400" dirty="0"/>
              <a:t> and other ADTs we have shown so far</a:t>
            </a:r>
            <a:endParaRPr lang="en" sz="2400" dirty="0"/>
          </a:p>
          <a:p>
            <a:pPr lvl="0" indent="-419100">
              <a:spcAft>
                <a:spcPts val="600"/>
              </a:spcAft>
            </a:pPr>
            <a:r>
              <a:rPr lang="en" sz="2400" dirty="0"/>
              <a:t>Java has a</a:t>
            </a:r>
            <a:r>
              <a:rPr lang="en-US" sz="2400" dirty="0"/>
              <a:t> class </a:t>
            </a:r>
            <a:r>
              <a:rPr lang="en" sz="2400" dirty="0" err="1">
                <a:solidFill>
                  <a:srgbClr val="0000FF"/>
                </a:solidFill>
                <a:latin typeface="Consolas"/>
                <a:ea typeface="Consolas"/>
                <a:cs typeface="Consolas"/>
                <a:sym typeface="Consolas"/>
              </a:rPr>
              <a:t>java.util.HashSet</a:t>
            </a:r>
            <a:r>
              <a:rPr lang="en" sz="2400" dirty="0">
                <a:solidFill>
                  <a:srgbClr val="0000FF"/>
                </a:solidFill>
                <a:latin typeface="Consolas"/>
                <a:ea typeface="Consolas"/>
                <a:cs typeface="Consolas"/>
                <a:sym typeface="Consolas"/>
              </a:rPr>
              <a:t>&lt;</a:t>
            </a:r>
            <a:r>
              <a:rPr lang="en-US" sz="2400" dirty="0">
                <a:solidFill>
                  <a:srgbClr val="0000FF"/>
                </a:solidFill>
                <a:latin typeface="Consolas"/>
                <a:ea typeface="Consolas"/>
                <a:cs typeface="Consolas"/>
                <a:sym typeface="Consolas"/>
              </a:rPr>
              <a:t>Type</a:t>
            </a:r>
            <a:r>
              <a:rPr lang="en" sz="2400" dirty="0">
                <a:solidFill>
                  <a:srgbClr val="0000FF"/>
                </a:solidFill>
                <a:latin typeface="Consolas"/>
                <a:ea typeface="Consolas"/>
                <a:cs typeface="Consolas"/>
                <a:sym typeface="Consolas"/>
              </a:rPr>
              <a:t>&gt;</a:t>
            </a:r>
            <a:r>
              <a:rPr lang="en-US" sz="2400" dirty="0"/>
              <a:t> specialized for set operations. This class</a:t>
            </a:r>
            <a:r>
              <a:rPr lang="en" sz="2400" dirty="0">
                <a:solidFill>
                  <a:srgbClr val="0000FF"/>
                </a:solidFill>
                <a:latin typeface="Consolas"/>
                <a:cs typeface="Consolas"/>
                <a:sym typeface="Consolas"/>
              </a:rPr>
              <a:t> </a:t>
            </a:r>
            <a:r>
              <a:rPr lang="en-US" sz="2400" dirty="0"/>
              <a:t>implements the </a:t>
            </a:r>
            <a:r>
              <a:rPr lang="en" sz="2400" dirty="0">
                <a:solidFill>
                  <a:srgbClr val="0000FF"/>
                </a:solidFill>
                <a:latin typeface="Consolas"/>
                <a:ea typeface="Consolas"/>
                <a:cs typeface="Consolas"/>
                <a:sym typeface="Consolas"/>
              </a:rPr>
              <a:t>Set</a:t>
            </a:r>
            <a:r>
              <a:rPr lang="en-US" sz="2400" dirty="0"/>
              <a:t> interface and is backed by a </a:t>
            </a:r>
            <a:r>
              <a:rPr lang="en" sz="2400" dirty="0">
                <a:solidFill>
                  <a:srgbClr val="0000FF"/>
                </a:solidFill>
                <a:latin typeface="Consolas"/>
                <a:ea typeface="Consolas"/>
                <a:cs typeface="Consolas"/>
                <a:sym typeface="Consolas"/>
              </a:rPr>
              <a:t>Hash</a:t>
            </a:r>
            <a:r>
              <a:rPr lang="en" sz="1200" dirty="0">
                <a:solidFill>
                  <a:srgbClr val="0000FF"/>
                </a:solidFill>
                <a:latin typeface="Consolas"/>
                <a:ea typeface="Consolas"/>
                <a:cs typeface="Consolas"/>
                <a:sym typeface="Consolas"/>
              </a:rPr>
              <a:t> </a:t>
            </a:r>
            <a:r>
              <a:rPr lang="en" sz="2400" dirty="0">
                <a:solidFill>
                  <a:srgbClr val="0000FF"/>
                </a:solidFill>
                <a:latin typeface="Consolas"/>
                <a:ea typeface="Consolas"/>
                <a:cs typeface="Consolas"/>
                <a:sym typeface="Consolas"/>
              </a:rPr>
              <a:t>Table</a:t>
            </a:r>
            <a:r>
              <a:rPr lang="en-US" sz="2400" dirty="0"/>
              <a:t>. </a:t>
            </a:r>
            <a:r>
              <a:rPr lang="en" sz="2400" dirty="0">
                <a:solidFill>
                  <a:srgbClr val="0000FF"/>
                </a:solidFill>
                <a:latin typeface="Consolas"/>
                <a:ea typeface="Consolas"/>
                <a:cs typeface="Consolas"/>
                <a:sym typeface="Consolas"/>
              </a:rPr>
              <a:t> </a:t>
            </a:r>
            <a:r>
              <a:rPr lang="en-US" sz="2400" dirty="0"/>
              <a:t> </a:t>
            </a:r>
            <a:r>
              <a:rPr lang="en" sz="2400" dirty="0">
                <a:solidFill>
                  <a:srgbClr val="0000FF"/>
                </a:solidFill>
                <a:latin typeface="Consolas"/>
                <a:ea typeface="Consolas"/>
                <a:cs typeface="Consolas"/>
                <a:sym typeface="Consolas"/>
              </a:rPr>
              <a:t> </a:t>
            </a:r>
          </a:p>
        </p:txBody>
      </p:sp>
      <p:sp>
        <p:nvSpPr>
          <p:cNvPr id="6" name="Shape 48"/>
          <p:cNvSpPr txBox="1">
            <a:spLocks noGrp="1"/>
          </p:cNvSpPr>
          <p:nvPr>
            <p:ph type="title"/>
          </p:nvPr>
        </p:nvSpPr>
        <p:spPr>
          <a:xfrm>
            <a:off x="228600" y="361950"/>
            <a:ext cx="8229600" cy="857400"/>
          </a:xfrm>
          <a:prstGeom prst="rect">
            <a:avLst/>
          </a:prstGeom>
        </p:spPr>
        <p:txBody>
          <a:bodyPr lIns="91425" tIns="91425" rIns="91425" bIns="91425" anchor="b" anchorCtr="0">
            <a:noAutofit/>
          </a:bodyPr>
          <a:lstStyle/>
          <a:p>
            <a:pPr>
              <a:spcBef>
                <a:spcPts val="0"/>
              </a:spcBef>
              <a:buNone/>
            </a:pPr>
            <a:r>
              <a:rPr lang="en" dirty="0"/>
              <a:t>Set Abstract Data Type (2/2)</a:t>
            </a:r>
          </a:p>
        </p:txBody>
      </p:sp>
    </p:spTree>
    <p:extLst>
      <p:ext uri="{BB962C8B-B14F-4D97-AF65-F5344CB8AC3E}">
        <p14:creationId xmlns:p14="http://schemas.microsoft.com/office/powerpoint/2010/main" val="732503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19050"/>
            <a:ext cx="8229600" cy="857400"/>
          </a:xfrm>
          <a:prstGeom prst="rect">
            <a:avLst/>
          </a:prstGeom>
        </p:spPr>
        <p:txBody>
          <a:bodyPr lIns="91425" tIns="91425" rIns="91425" bIns="91425" anchor="b" anchorCtr="0">
            <a:noAutofit/>
          </a:bodyPr>
          <a:lstStyle/>
          <a:p>
            <a:pPr>
              <a:spcBef>
                <a:spcPts val="0"/>
              </a:spcBef>
              <a:buNone/>
            </a:pPr>
            <a:r>
              <a:rPr lang="en" dirty="0"/>
              <a:t>HashSet Methods (1/2)</a:t>
            </a:r>
          </a:p>
        </p:txBody>
      </p:sp>
      <p:sp>
        <p:nvSpPr>
          <p:cNvPr id="55" name="Shape 55"/>
          <p:cNvSpPr txBox="1">
            <a:spLocks noGrp="1"/>
          </p:cNvSpPr>
          <p:nvPr>
            <p:ph type="body" idx="1"/>
          </p:nvPr>
        </p:nvSpPr>
        <p:spPr>
          <a:xfrm>
            <a:off x="76200" y="743100"/>
            <a:ext cx="9144000" cy="4400400"/>
          </a:xfrm>
          <a:prstGeom prst="rect">
            <a:avLst/>
          </a:prstGeom>
        </p:spPr>
        <p:txBody>
          <a:bodyPr lIns="91425" tIns="91425" rIns="91425" bIns="91425" anchor="t" anchorCtr="0">
            <a:noAutofit/>
          </a:bodyPr>
          <a:lstStyle/>
          <a:p>
            <a:pPr marL="9525" indent="-9525" rtl="0">
              <a:spcBef>
                <a:spcPts val="0"/>
              </a:spcBef>
              <a:buNone/>
            </a:pPr>
            <a:r>
              <a:rPr lang="en" sz="1700" dirty="0">
                <a:solidFill>
                  <a:srgbClr val="666666"/>
                </a:solidFill>
                <a:latin typeface="Consolas" charset="0"/>
                <a:ea typeface="Consolas" charset="0"/>
                <a:cs typeface="Consolas" charset="0"/>
              </a:rPr>
              <a:t>/*</a:t>
            </a:r>
            <a:r>
              <a:rPr lang="en-US" sz="1700" dirty="0">
                <a:solidFill>
                  <a:srgbClr val="666666"/>
                </a:solidFill>
                <a:latin typeface="Consolas" charset="0"/>
                <a:ea typeface="Consolas" charset="0"/>
                <a:cs typeface="Consolas" charset="0"/>
              </a:rPr>
              <a:t>C</a:t>
            </a:r>
            <a:r>
              <a:rPr lang="en" sz="1700" dirty="0" err="1">
                <a:solidFill>
                  <a:srgbClr val="666666"/>
                </a:solidFill>
                <a:latin typeface="Consolas" charset="0"/>
                <a:ea typeface="Consolas" charset="0"/>
                <a:cs typeface="Consolas" charset="0"/>
              </a:rPr>
              <a:t>onstructor</a:t>
            </a:r>
            <a:r>
              <a:rPr lang="en" sz="1700" dirty="0">
                <a:solidFill>
                  <a:srgbClr val="666666"/>
                </a:solidFill>
                <a:latin typeface="Consolas" charset="0"/>
                <a:ea typeface="Consolas" charset="0"/>
                <a:cs typeface="Consolas" charset="0"/>
              </a:rPr>
              <a:t> returns new </a:t>
            </a:r>
            <a:r>
              <a:rPr lang="en" sz="1700" dirty="0" err="1">
                <a:solidFill>
                  <a:srgbClr val="666666"/>
                </a:solidFill>
                <a:latin typeface="Consolas" charset="0"/>
                <a:ea typeface="Consolas" charset="0"/>
                <a:cs typeface="Consolas" charset="0"/>
              </a:rPr>
              <a:t>HashSet</a:t>
            </a:r>
            <a:r>
              <a:rPr lang="en" sz="1700" dirty="0">
                <a:solidFill>
                  <a:srgbClr val="666666"/>
                </a:solidFill>
                <a:latin typeface="Consolas" charset="0"/>
                <a:ea typeface="Consolas" charset="0"/>
                <a:cs typeface="Consolas" charset="0"/>
              </a:rPr>
              <a:t> capable of holding elements of</a:t>
            </a:r>
            <a:r>
              <a:rPr lang="en-US" sz="1700" dirty="0">
                <a:solidFill>
                  <a:srgbClr val="666666"/>
                </a:solidFill>
                <a:latin typeface="Consolas" charset="0"/>
                <a:ea typeface="Consolas" charset="0"/>
                <a:cs typeface="Consolas" charset="0"/>
              </a:rPr>
              <a:t> </a:t>
            </a:r>
            <a:r>
              <a:rPr lang="en" sz="1700" dirty="0">
                <a:solidFill>
                  <a:srgbClr val="666666"/>
                </a:solidFill>
                <a:latin typeface="Consolas" charset="0"/>
                <a:ea typeface="Consolas" charset="0"/>
                <a:cs typeface="Consolas" charset="0"/>
              </a:rPr>
              <a:t>type </a:t>
            </a:r>
            <a:r>
              <a:rPr lang="en-US" sz="1700" dirty="0">
                <a:solidFill>
                  <a:srgbClr val="0000FF"/>
                </a:solidFill>
                <a:latin typeface="Consolas" charset="0"/>
                <a:ea typeface="Consolas" charset="0"/>
                <a:cs typeface="Consolas" charset="0"/>
              </a:rPr>
              <a:t>Type</a:t>
            </a:r>
            <a:r>
              <a:rPr lang="en-US" sz="1700" dirty="0">
                <a:solidFill>
                  <a:srgbClr val="666666"/>
                </a:solidFill>
                <a:latin typeface="Consolas" charset="0"/>
                <a:ea typeface="Consolas" charset="0"/>
                <a:cs typeface="Consolas" charset="0"/>
              </a:rPr>
              <a:t>.</a:t>
            </a:r>
          </a:p>
          <a:p>
            <a:pPr marL="9525" indent="-9525" rtl="0">
              <a:spcBef>
                <a:spcPts val="0"/>
              </a:spcBef>
              <a:buNone/>
            </a:pPr>
            <a:r>
              <a:rPr lang="en-US" sz="1700" dirty="0">
                <a:solidFill>
                  <a:srgbClr val="666666"/>
                </a:solidFill>
                <a:latin typeface="Consolas" charset="0"/>
                <a:ea typeface="Consolas" charset="0"/>
                <a:cs typeface="Consolas" charset="0"/>
              </a:rPr>
              <a:t> *Java will let us create non-homogeneous sets, but we rarely want this, so </a:t>
            </a:r>
          </a:p>
          <a:p>
            <a:pPr marL="9525" indent="-9525" rtl="0">
              <a:spcBef>
                <a:spcPts val="0"/>
              </a:spcBef>
              <a:buNone/>
            </a:pPr>
            <a:r>
              <a:rPr lang="en-US" sz="1700" dirty="0">
                <a:solidFill>
                  <a:srgbClr val="666666"/>
                </a:solidFill>
                <a:latin typeface="Consolas" charset="0"/>
                <a:ea typeface="Consolas" charset="0"/>
                <a:cs typeface="Consolas" charset="0"/>
              </a:rPr>
              <a:t>  specify use the generic </a:t>
            </a:r>
            <a:r>
              <a:rPr lang="en-US" sz="1700" dirty="0">
                <a:solidFill>
                  <a:srgbClr val="0000FF"/>
                </a:solidFill>
                <a:latin typeface="Consolas" charset="0"/>
                <a:ea typeface="Consolas" charset="0"/>
                <a:cs typeface="Consolas" charset="0"/>
              </a:rPr>
              <a:t>Type</a:t>
            </a:r>
            <a:r>
              <a:rPr lang="en-US" sz="1700" dirty="0">
                <a:solidFill>
                  <a:srgbClr val="666666"/>
                </a:solidFill>
                <a:latin typeface="Consolas" charset="0"/>
                <a:ea typeface="Consolas" charset="0"/>
                <a:cs typeface="Consolas" charset="0"/>
              </a:rPr>
              <a:t> to enforce homogeneity */</a:t>
            </a:r>
            <a:endParaRPr lang="en-US" sz="1700" dirty="0">
              <a:solidFill>
                <a:schemeClr val="tx1"/>
              </a:solidFill>
              <a:latin typeface="Consolas" charset="0"/>
              <a:ea typeface="Consolas" charset="0"/>
              <a:cs typeface="Consolas" charset="0"/>
            </a:endParaRPr>
          </a:p>
          <a:p>
            <a:pPr rtl="0">
              <a:spcBef>
                <a:spcPts val="0"/>
              </a:spcBef>
              <a:buNone/>
            </a:pPr>
            <a:r>
              <a:rPr lang="en" sz="1800" dirty="0">
                <a:solidFill>
                  <a:srgbClr val="0000FF"/>
                </a:solidFill>
                <a:latin typeface="Consolas"/>
                <a:ea typeface="Consolas"/>
                <a:cs typeface="Consolas"/>
                <a:sym typeface="Consolas"/>
              </a:rPr>
              <a:t>public HashSet&lt;</a:t>
            </a:r>
            <a:r>
              <a:rPr lang="en-US" sz="1800" dirty="0">
                <a:solidFill>
                  <a:srgbClr val="0000FF"/>
                </a:solidFill>
                <a:latin typeface="Consolas"/>
                <a:ea typeface="Consolas"/>
                <a:cs typeface="Consolas"/>
                <a:sym typeface="Consolas"/>
              </a:rPr>
              <a:t>Type</a:t>
            </a:r>
            <a:r>
              <a:rPr lang="en" sz="1800" dirty="0">
                <a:solidFill>
                  <a:srgbClr val="0000FF"/>
                </a:solidFill>
                <a:latin typeface="Consolas"/>
                <a:ea typeface="Consolas"/>
                <a:cs typeface="Consolas"/>
                <a:sym typeface="Consolas"/>
              </a:rPr>
              <a:t>&gt; HashSet&lt;</a:t>
            </a:r>
            <a:r>
              <a:rPr lang="en-US" sz="1800" dirty="0">
                <a:solidFill>
                  <a:srgbClr val="0000FF"/>
                </a:solidFill>
                <a:latin typeface="Consolas"/>
                <a:ea typeface="Consolas"/>
                <a:cs typeface="Consolas"/>
                <a:sym typeface="Consolas"/>
              </a:rPr>
              <a:t>Type</a:t>
            </a:r>
            <a:r>
              <a:rPr lang="en" sz="1800" dirty="0">
                <a:solidFill>
                  <a:srgbClr val="0000FF"/>
                </a:solidFill>
                <a:latin typeface="Consolas"/>
                <a:ea typeface="Consolas"/>
                <a:cs typeface="Consolas"/>
                <a:sym typeface="Consolas"/>
              </a:rPr>
              <a:t>&gt;()</a:t>
            </a:r>
            <a:endParaRPr lang="en" sz="1800" dirty="0">
              <a:solidFill>
                <a:schemeClr val="tx1"/>
              </a:solidFill>
              <a:latin typeface="Consolas"/>
              <a:ea typeface="Consolas"/>
              <a:cs typeface="Consolas"/>
              <a:sym typeface="Consolas"/>
            </a:endParaRPr>
          </a:p>
          <a:p>
            <a:pPr rtl="0">
              <a:spcBef>
                <a:spcPts val="0"/>
              </a:spcBef>
              <a:buNone/>
            </a:pPr>
            <a:endParaRPr lang="en" sz="1200" dirty="0">
              <a:solidFill>
                <a:schemeClr val="tx1"/>
              </a:solidFill>
              <a:latin typeface="Consolas"/>
              <a:ea typeface="Consolas"/>
              <a:cs typeface="Consolas"/>
              <a:sym typeface="Consolas"/>
            </a:endParaRPr>
          </a:p>
          <a:p>
            <a:pPr marL="9525" indent="-9525" rtl="0">
              <a:spcBef>
                <a:spcPts val="0"/>
              </a:spcBef>
              <a:buNone/>
            </a:pPr>
            <a:r>
              <a:rPr lang="en" sz="1700" dirty="0">
                <a:solidFill>
                  <a:srgbClr val="666666"/>
                </a:solidFill>
                <a:latin typeface="Consolas" charset="0"/>
                <a:ea typeface="Consolas" charset="0"/>
                <a:cs typeface="Consolas" charset="0"/>
              </a:rPr>
              <a:t>/*adds element e to HashSet, if not already present</a:t>
            </a:r>
            <a:r>
              <a:rPr lang="en-US" sz="1700" dirty="0">
                <a:solidFill>
                  <a:srgbClr val="666666"/>
                </a:solidFill>
                <a:latin typeface="Consolas" charset="0"/>
                <a:ea typeface="Consolas" charset="0"/>
                <a:cs typeface="Consolas" charset="0"/>
              </a:rPr>
              <a:t> (returns false if element is already present)*/</a:t>
            </a:r>
          </a:p>
          <a:p>
            <a:pPr marL="9525" indent="-9525">
              <a:buNone/>
            </a:pPr>
            <a:r>
              <a:rPr lang="en" sz="1800" dirty="0">
                <a:solidFill>
                  <a:srgbClr val="0000FF"/>
                </a:solidFill>
                <a:latin typeface="Consolas"/>
                <a:ea typeface="Consolas"/>
                <a:cs typeface="Consolas"/>
                <a:sym typeface="Consolas"/>
              </a:rPr>
              <a:t>public </a:t>
            </a:r>
            <a:r>
              <a:rPr lang="en" sz="1800" dirty="0" err="1">
                <a:solidFill>
                  <a:srgbClr val="0000FF"/>
                </a:solidFill>
                <a:latin typeface="Consolas"/>
                <a:ea typeface="Consolas"/>
                <a:cs typeface="Consolas"/>
                <a:sym typeface="Consolas"/>
              </a:rPr>
              <a:t>boolean</a:t>
            </a:r>
            <a:r>
              <a:rPr lang="en" sz="1800" dirty="0">
                <a:solidFill>
                  <a:srgbClr val="0000FF"/>
                </a:solidFill>
                <a:latin typeface="Consolas"/>
                <a:ea typeface="Consolas"/>
                <a:cs typeface="Consolas"/>
                <a:sym typeface="Consolas"/>
              </a:rPr>
              <a:t> add(</a:t>
            </a:r>
            <a:r>
              <a:rPr lang="en-US" sz="1800" dirty="0">
                <a:solidFill>
                  <a:srgbClr val="0000FF"/>
                </a:solidFill>
                <a:latin typeface="Consolas"/>
                <a:ea typeface="Consolas"/>
                <a:cs typeface="Consolas"/>
                <a:sym typeface="Consolas"/>
              </a:rPr>
              <a:t>Type</a:t>
            </a:r>
            <a:r>
              <a:rPr lang="en" sz="1800" dirty="0">
                <a:solidFill>
                  <a:srgbClr val="0000FF"/>
                </a:solidFill>
                <a:latin typeface="Consolas"/>
                <a:ea typeface="Consolas"/>
                <a:cs typeface="Consolas"/>
                <a:sym typeface="Consolas"/>
              </a:rPr>
              <a:t> e)</a:t>
            </a:r>
          </a:p>
          <a:p>
            <a:pPr marL="9525" indent="-9525" rtl="0">
              <a:spcBef>
                <a:spcPts val="0"/>
              </a:spcBef>
              <a:buNone/>
            </a:pPr>
            <a:endParaRPr lang="en-US" sz="1700" dirty="0">
              <a:solidFill>
                <a:srgbClr val="666666"/>
              </a:solidFill>
              <a:latin typeface="Consolas" charset="0"/>
              <a:ea typeface="Consolas" charset="0"/>
              <a:cs typeface="Consolas" charset="0"/>
            </a:endParaRPr>
          </a:p>
          <a:p>
            <a:pPr marL="9525" lvl="0" indent="-9525">
              <a:buNone/>
            </a:pPr>
            <a:r>
              <a:rPr lang="en" sz="1700" dirty="0">
                <a:solidFill>
                  <a:srgbClr val="666666"/>
                </a:solidFill>
                <a:latin typeface="Consolas" charset="0"/>
                <a:ea typeface="Consolas" charset="0"/>
                <a:cs typeface="Consolas" charset="0"/>
              </a:rPr>
              <a:t>/*returns </a:t>
            </a:r>
            <a:r>
              <a:rPr lang="en" sz="1700" dirty="0">
                <a:solidFill>
                  <a:srgbClr val="666666"/>
                </a:solidFill>
                <a:latin typeface="Consolas" charset="0"/>
                <a:ea typeface="Consolas" charset="0"/>
                <a:cs typeface="Consolas" charset="0"/>
                <a:sym typeface="Consolas"/>
              </a:rPr>
              <a:t>true </a:t>
            </a:r>
            <a:r>
              <a:rPr lang="en" sz="1700" dirty="0">
                <a:solidFill>
                  <a:srgbClr val="666666"/>
                </a:solidFill>
                <a:latin typeface="Consolas" charset="0"/>
                <a:ea typeface="Consolas" charset="0"/>
                <a:cs typeface="Consolas" charset="0"/>
              </a:rPr>
              <a:t>if this set contains the specified element.</a:t>
            </a:r>
            <a:endParaRPr lang="en-US" sz="1700" dirty="0">
              <a:solidFill>
                <a:srgbClr val="666666"/>
              </a:solidFill>
              <a:latin typeface="Consolas" charset="0"/>
              <a:ea typeface="Consolas" charset="0"/>
              <a:cs typeface="Consolas" charset="0"/>
            </a:endParaRPr>
          </a:p>
          <a:p>
            <a:pPr marL="9525" indent="-9525" rtl="0">
              <a:spcBef>
                <a:spcPts val="0"/>
              </a:spcBef>
              <a:buNone/>
            </a:pPr>
            <a:r>
              <a:rPr lang="en-US" sz="1700" dirty="0">
                <a:solidFill>
                  <a:srgbClr val="666666"/>
                </a:solidFill>
                <a:latin typeface="Consolas" charset="0"/>
                <a:ea typeface="Consolas" charset="0"/>
                <a:cs typeface="Consolas" charset="0"/>
              </a:rPr>
              <a:t> *note on parameter type: Java accepts any </a:t>
            </a:r>
            <a:r>
              <a:rPr lang="en-US" sz="1700" dirty="0">
                <a:solidFill>
                  <a:srgbClr val="0000FF"/>
                </a:solidFill>
                <a:latin typeface="Consolas" charset="0"/>
                <a:ea typeface="Consolas" charset="0"/>
                <a:cs typeface="Consolas" charset="0"/>
              </a:rPr>
              <a:t>Object</a:t>
            </a:r>
            <a:r>
              <a:rPr lang="en-US" sz="1700" dirty="0">
                <a:solidFill>
                  <a:srgbClr val="666666"/>
                </a:solidFill>
                <a:latin typeface="Consolas" charset="0"/>
                <a:ea typeface="Consolas" charset="0"/>
                <a:cs typeface="Consolas" charset="0"/>
              </a:rPr>
              <a:t> since the elements of          </a:t>
            </a:r>
            <a:r>
              <a:rPr lang="en-US" sz="1700" dirty="0">
                <a:solidFill>
                  <a:schemeClr val="bg1"/>
                </a:solidFill>
                <a:latin typeface="Consolas" charset="0"/>
                <a:ea typeface="Consolas" charset="0"/>
                <a:cs typeface="Consolas" charset="0"/>
              </a:rPr>
              <a:t>f</a:t>
            </a:r>
            <a:r>
              <a:rPr lang="en-US" sz="1700" dirty="0">
                <a:solidFill>
                  <a:srgbClr val="666666"/>
                </a:solidFill>
                <a:latin typeface="Consolas" charset="0"/>
                <a:ea typeface="Consolas" charset="0"/>
                <a:cs typeface="Consolas" charset="0"/>
              </a:rPr>
              <a:t>*your set could be any object, but you should supply one of type </a:t>
            </a:r>
            <a:r>
              <a:rPr lang="en-US" sz="1700" dirty="0">
                <a:solidFill>
                  <a:srgbClr val="0000FF"/>
                </a:solidFill>
                <a:latin typeface="Consolas" charset="0"/>
                <a:ea typeface="Consolas" charset="0"/>
                <a:cs typeface="Consolas" charset="0"/>
              </a:rPr>
              <a:t>Type</a:t>
            </a:r>
            <a:r>
              <a:rPr lang="en-US" sz="1700" dirty="0">
                <a:solidFill>
                  <a:srgbClr val="666666"/>
                </a:solidFill>
                <a:latin typeface="Consolas" charset="0"/>
                <a:ea typeface="Consolas" charset="0"/>
                <a:cs typeface="Consolas" charset="0"/>
              </a:rPr>
              <a:t>     </a:t>
            </a:r>
            <a:r>
              <a:rPr lang="en-US" sz="1700" dirty="0">
                <a:solidFill>
                  <a:schemeClr val="bg1"/>
                </a:solidFill>
                <a:latin typeface="Consolas" charset="0"/>
                <a:ea typeface="Consolas" charset="0"/>
                <a:cs typeface="Consolas" charset="0"/>
              </a:rPr>
              <a:t>f</a:t>
            </a:r>
            <a:r>
              <a:rPr lang="en-US" sz="1700" dirty="0">
                <a:solidFill>
                  <a:srgbClr val="666666"/>
                </a:solidFill>
                <a:latin typeface="Consolas" charset="0"/>
                <a:ea typeface="Consolas" charset="0"/>
                <a:cs typeface="Consolas" charset="0"/>
              </a:rPr>
              <a:t> for good programming practices */</a:t>
            </a:r>
            <a:endParaRPr lang="en" sz="1200" dirty="0">
              <a:solidFill>
                <a:schemeClr val="tx1"/>
              </a:solidFill>
              <a:latin typeface="Consolas"/>
              <a:ea typeface="Consolas"/>
              <a:cs typeface="Consolas"/>
              <a:sym typeface="Consolas"/>
            </a:endParaRPr>
          </a:p>
          <a:p>
            <a:pPr lvl="0" rtl="0">
              <a:spcBef>
                <a:spcPts val="0"/>
              </a:spcBef>
              <a:buClr>
                <a:schemeClr val="dk1"/>
              </a:buClr>
              <a:buSzPct val="45833"/>
              <a:buFont typeface="Arial"/>
              <a:buNone/>
            </a:pPr>
            <a:r>
              <a:rPr lang="en" sz="1800" dirty="0">
                <a:solidFill>
                  <a:srgbClr val="0000FF"/>
                </a:solidFill>
                <a:latin typeface="Consolas"/>
                <a:ea typeface="Consolas"/>
                <a:cs typeface="Consolas"/>
                <a:sym typeface="Consolas"/>
              </a:rPr>
              <a:t>public </a:t>
            </a:r>
            <a:r>
              <a:rPr lang="en" sz="1800" dirty="0" err="1">
                <a:solidFill>
                  <a:srgbClr val="0000FF"/>
                </a:solidFill>
                <a:latin typeface="Consolas"/>
                <a:ea typeface="Consolas"/>
                <a:cs typeface="Consolas"/>
                <a:sym typeface="Consolas"/>
              </a:rPr>
              <a:t>boolean</a:t>
            </a:r>
            <a:r>
              <a:rPr lang="en" sz="1800" dirty="0">
                <a:solidFill>
                  <a:srgbClr val="0000FF"/>
                </a:solidFill>
                <a:latin typeface="Consolas"/>
                <a:ea typeface="Consolas"/>
                <a:cs typeface="Consolas"/>
                <a:sym typeface="Consolas"/>
              </a:rPr>
              <a:t> contains(Object o)</a:t>
            </a:r>
            <a:endParaRPr lang="en-US" sz="1800" dirty="0">
              <a:solidFill>
                <a:srgbClr val="0000FF"/>
              </a:solidFill>
              <a:latin typeface="Consolas"/>
              <a:ea typeface="Consolas"/>
              <a:cs typeface="Consolas"/>
              <a:sym typeface="Consolas"/>
            </a:endParaRPr>
          </a:p>
        </p:txBody>
      </p:sp>
    </p:spTree>
    <p:extLst>
      <p:ext uri="{BB962C8B-B14F-4D97-AF65-F5344CB8AC3E}">
        <p14:creationId xmlns:p14="http://schemas.microsoft.com/office/powerpoint/2010/main" val="1297334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
                                            <p:txEl>
                                              <p:pRg st="0" end="0"/>
                                            </p:txEl>
                                          </p:spTgt>
                                        </p:tgtEl>
                                        <p:attrNameLst>
                                          <p:attrName>style.visibility</p:attrName>
                                        </p:attrNameLst>
                                      </p:cBhvr>
                                      <p:to>
                                        <p:strVal val="visible"/>
                                      </p:to>
                                    </p:set>
                                    <p:animEffect transition="in" filter="fade">
                                      <p:cBhvr>
                                        <p:cTn id="7" dur="500"/>
                                        <p:tgtEl>
                                          <p:spTgt spid="5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5">
                                            <p:txEl>
                                              <p:pRg st="1" end="1"/>
                                            </p:txEl>
                                          </p:spTgt>
                                        </p:tgtEl>
                                        <p:attrNameLst>
                                          <p:attrName>style.visibility</p:attrName>
                                        </p:attrNameLst>
                                      </p:cBhvr>
                                      <p:to>
                                        <p:strVal val="visible"/>
                                      </p:to>
                                    </p:set>
                                    <p:animEffect transition="in" filter="fade">
                                      <p:cBhvr>
                                        <p:cTn id="10" dur="500"/>
                                        <p:tgtEl>
                                          <p:spTgt spid="55">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5">
                                            <p:txEl>
                                              <p:pRg st="2" end="2"/>
                                            </p:txEl>
                                          </p:spTgt>
                                        </p:tgtEl>
                                        <p:attrNameLst>
                                          <p:attrName>style.visibility</p:attrName>
                                        </p:attrNameLst>
                                      </p:cBhvr>
                                      <p:to>
                                        <p:strVal val="visible"/>
                                      </p:to>
                                    </p:set>
                                    <p:animEffect transition="in" filter="fade">
                                      <p:cBhvr>
                                        <p:cTn id="13" dur="500"/>
                                        <p:tgtEl>
                                          <p:spTgt spid="55">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5">
                                            <p:txEl>
                                              <p:pRg st="3" end="3"/>
                                            </p:txEl>
                                          </p:spTgt>
                                        </p:tgtEl>
                                        <p:attrNameLst>
                                          <p:attrName>style.visibility</p:attrName>
                                        </p:attrNameLst>
                                      </p:cBhvr>
                                      <p:to>
                                        <p:strVal val="visible"/>
                                      </p:to>
                                    </p:set>
                                    <p:animEffect transition="in" filter="fade">
                                      <p:cBhvr>
                                        <p:cTn id="16" dur="500"/>
                                        <p:tgtEl>
                                          <p:spTgt spid="55">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5">
                                            <p:txEl>
                                              <p:pRg st="5" end="5"/>
                                            </p:txEl>
                                          </p:spTgt>
                                        </p:tgtEl>
                                        <p:attrNameLst>
                                          <p:attrName>style.visibility</p:attrName>
                                        </p:attrNameLst>
                                      </p:cBhvr>
                                      <p:to>
                                        <p:strVal val="visible"/>
                                      </p:to>
                                    </p:set>
                                    <p:animEffect transition="in" filter="fade">
                                      <p:cBhvr>
                                        <p:cTn id="21" dur="500"/>
                                        <p:tgtEl>
                                          <p:spTgt spid="55">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5">
                                            <p:txEl>
                                              <p:pRg st="6" end="6"/>
                                            </p:txEl>
                                          </p:spTgt>
                                        </p:tgtEl>
                                        <p:attrNameLst>
                                          <p:attrName>style.visibility</p:attrName>
                                        </p:attrNameLst>
                                      </p:cBhvr>
                                      <p:to>
                                        <p:strVal val="visible"/>
                                      </p:to>
                                    </p:set>
                                    <p:animEffect transition="in" filter="fade">
                                      <p:cBhvr>
                                        <p:cTn id="24" dur="500"/>
                                        <p:tgtEl>
                                          <p:spTgt spid="55">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5">
                                            <p:txEl>
                                              <p:pRg st="8" end="8"/>
                                            </p:txEl>
                                          </p:spTgt>
                                        </p:tgtEl>
                                        <p:attrNameLst>
                                          <p:attrName>style.visibility</p:attrName>
                                        </p:attrNameLst>
                                      </p:cBhvr>
                                      <p:to>
                                        <p:strVal val="visible"/>
                                      </p:to>
                                    </p:set>
                                    <p:animEffect transition="in" filter="fade">
                                      <p:cBhvr>
                                        <p:cTn id="29" dur="500"/>
                                        <p:tgtEl>
                                          <p:spTgt spid="55">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5">
                                            <p:txEl>
                                              <p:pRg st="9" end="9"/>
                                            </p:txEl>
                                          </p:spTgt>
                                        </p:tgtEl>
                                        <p:attrNameLst>
                                          <p:attrName>style.visibility</p:attrName>
                                        </p:attrNameLst>
                                      </p:cBhvr>
                                      <p:to>
                                        <p:strVal val="visible"/>
                                      </p:to>
                                    </p:set>
                                    <p:animEffect transition="in" filter="fade">
                                      <p:cBhvr>
                                        <p:cTn id="32" dur="500"/>
                                        <p:tgtEl>
                                          <p:spTgt spid="55">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55">
                                            <p:txEl>
                                              <p:pRg st="10" end="10"/>
                                            </p:txEl>
                                          </p:spTgt>
                                        </p:tgtEl>
                                        <p:attrNameLst>
                                          <p:attrName>style.visibility</p:attrName>
                                        </p:attrNameLst>
                                      </p:cBhvr>
                                      <p:to>
                                        <p:strVal val="visible"/>
                                      </p:to>
                                    </p:set>
                                    <p:animEffect transition="in" filter="fade">
                                      <p:cBhvr>
                                        <p:cTn id="35" dur="500"/>
                                        <p:tgtEl>
                                          <p:spTgt spid="5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7196</TotalTime>
  <Words>4625</Words>
  <Application>Microsoft Macintosh PowerPoint</Application>
  <PresentationFormat>On-screen Show (16:9)</PresentationFormat>
  <Paragraphs>497</Paragraphs>
  <Slides>44</Slides>
  <Notes>38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Arial</vt:lpstr>
      <vt:lpstr>consolas</vt:lpstr>
      <vt:lpstr>consolas</vt:lpstr>
      <vt:lpstr>Courier New</vt:lpstr>
      <vt:lpstr>Wingdings</vt:lpstr>
      <vt:lpstr>simple-light</vt:lpstr>
      <vt:lpstr>CS Responsibility </vt:lpstr>
      <vt:lpstr>Free Speech: Some Context</vt:lpstr>
      <vt:lpstr>Consequences </vt:lpstr>
      <vt:lpstr>Hashing</vt:lpstr>
      <vt:lpstr>So Far …</vt:lpstr>
      <vt:lpstr>Introducing… Sets</vt:lpstr>
      <vt:lpstr>Set Abstract Data Type (1/2)</vt:lpstr>
      <vt:lpstr>Set Abstract Data Type (2/2)</vt:lpstr>
      <vt:lpstr>HashSet Methods (1/2)</vt:lpstr>
      <vt:lpstr>HashSet Methods (2/2)</vt:lpstr>
      <vt:lpstr>Iteration over a HashSet</vt:lpstr>
      <vt:lpstr>HashSet Example</vt:lpstr>
      <vt:lpstr>Introducing… Maps (1/3)</vt:lpstr>
      <vt:lpstr>Introducing… Maps (2/3)</vt:lpstr>
      <vt:lpstr>HashMap Syntax</vt:lpstr>
      <vt:lpstr>HashMap Syntax</vt:lpstr>
      <vt:lpstr>java.util.HashMap Methods (1/2)</vt:lpstr>
      <vt:lpstr>java.util.HashMap Methods (2/2)</vt:lpstr>
      <vt:lpstr>Finding out your friends’ logins (1/4)</vt:lpstr>
      <vt:lpstr>Finding out your friends’ logins (2/4)</vt:lpstr>
      <vt:lpstr>Finding out your friends’ logins (3/4)</vt:lpstr>
      <vt:lpstr>Finding out your friends’ logins (4/4)</vt:lpstr>
      <vt:lpstr>TopHat Question</vt:lpstr>
      <vt:lpstr>Counting frequency in an Array (1/4)</vt:lpstr>
      <vt:lpstr>Counting frequency in an Array (2/4)</vt:lpstr>
      <vt:lpstr>Counting frequency in an Array (3/4)</vt:lpstr>
      <vt:lpstr>Counting frequency in an Array (4/4)</vt:lpstr>
      <vt:lpstr>Map Implementation (1/4)</vt:lpstr>
      <vt:lpstr>PowerPoint Presentation</vt:lpstr>
      <vt:lpstr>Map Implementation (3/4)</vt:lpstr>
      <vt:lpstr>Map Implementation (4/4)</vt:lpstr>
      <vt:lpstr>Hashing </vt:lpstr>
      <vt:lpstr>Hashing </vt:lpstr>
      <vt:lpstr>Hash Functions (1/4)</vt:lpstr>
      <vt:lpstr>PowerPoint Presentation</vt:lpstr>
      <vt:lpstr>Hash Functions (3/4)</vt:lpstr>
      <vt:lpstr>Hash Functions (4/4)</vt:lpstr>
      <vt:lpstr>Collisions (1/2)</vt:lpstr>
      <vt:lpstr>Collisions (2/2)</vt:lpstr>
      <vt:lpstr>TopHat Question</vt:lpstr>
      <vt:lpstr>HashMap Pseudocode </vt:lpstr>
      <vt:lpstr>HashMaps… efficiency for free?</vt:lpstr>
      <vt:lpstr>Hash Tables vs. Trees</vt:lpstr>
      <vt:lpstr>Announcements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Hash Tables</dc:title>
  <dc:creator>Kevin Cole</dc:creator>
  <cp:lastModifiedBy>Microsoft Office User</cp:lastModifiedBy>
  <cp:revision>696</cp:revision>
  <cp:lastPrinted>2018-11-08T20:24:35Z</cp:lastPrinted>
  <dcterms:modified xsi:type="dcterms:W3CDTF">2019-11-12T00:44:48Z</dcterms:modified>
</cp:coreProperties>
</file>